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0.svg" ContentType="image/svg+xml"/>
  <Override PartName="/ppt/media/image12.svg" ContentType="image/svg+xml"/>
  <Override PartName="/ppt/media/image14.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8"/>
    <p:sldId id="273" r:id="rId29"/>
    <p:sldId id="274" r:id="rId30"/>
    <p:sldId id="275" r:id="rId31"/>
    <p:sldId id="276" r:id="rId32"/>
    <p:sldId id="277" r:id="rId33"/>
    <p:sldId id="278" r:id="rId34"/>
  </p:sldIdLst>
  <p:sldSz cx="18288000" cy="10287000"/>
  <p:notesSz cx="6858000" cy="9144000"/>
  <p:embeddedFontLst>
    <p:embeddedFont>
      <p:font typeface="ZEN角ゴシックNEW Bold" charset="1" panose="00000000000000000000"/>
      <p:regular r:id="rId22"/>
    </p:embeddedFont>
    <p:embeddedFont>
      <p:font typeface="ZEN角ゴシックNEW Heavy" charset="1" panose="00000000000000000000"/>
      <p:regular r:id="rId23"/>
    </p:embeddedFont>
    <p:embeddedFont>
      <p:font typeface="Futura Medium" charset="1" panose="020B0502020204020303"/>
      <p:regular r:id="rId24"/>
    </p:embeddedFont>
    <p:embeddedFont>
      <p:font typeface="ZEN角ゴシックNEW Medium" charset="1" panose="00000000000000000000"/>
      <p:regular r:id="rId25"/>
    </p:embeddedFont>
    <p:embeddedFont>
      <p:font typeface="Futura Bold" charset="1" panose="020B0702020204020203"/>
      <p:regular r:id="rId26"/>
    </p:embeddedFont>
    <p:embeddedFont>
      <p:font typeface="Futura Ultra-Bold" charset="1" panose="020B0802020204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font" Target="fonts/font22.fntdata"/><Relationship Id="rId23" Type="http://schemas.openxmlformats.org/officeDocument/2006/relationships/font" Target="fonts/font23.fntdata"/><Relationship Id="rId24" Type="http://schemas.openxmlformats.org/officeDocument/2006/relationships/font" Target="fonts/font24.fntdata"/><Relationship Id="rId25" Type="http://schemas.openxmlformats.org/officeDocument/2006/relationships/font" Target="fonts/font25.fntdata"/><Relationship Id="rId26" Type="http://schemas.openxmlformats.org/officeDocument/2006/relationships/font" Target="fonts/font26.fntdata"/><Relationship Id="rId27" Type="http://schemas.openxmlformats.org/officeDocument/2006/relationships/font" Target="fonts/font27.fntdata"/><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svg"/><Relationship Id="rId4" Type="http://schemas.openxmlformats.org/officeDocument/2006/relationships/image" Target="../media/image11.png"/><Relationship Id="rId5" Type="http://schemas.openxmlformats.org/officeDocument/2006/relationships/image" Target="../media/image12.svg"/><Relationship Id="rId6" Type="http://schemas.openxmlformats.org/officeDocument/2006/relationships/image" Target="../media/image13.png"/><Relationship Id="rId7" Type="http://schemas.openxmlformats.org/officeDocument/2006/relationships/image" Target="../media/image14.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flipV="true">
            <a:off x="921286" y="1150736"/>
            <a:ext cx="0" cy="7962411"/>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17356662" y="1150736"/>
            <a:ext cx="0" cy="7962411"/>
          </a:xfrm>
          <a:prstGeom prst="line">
            <a:avLst/>
          </a:prstGeom>
          <a:ln cap="flat" w="19050">
            <a:solidFill>
              <a:srgbClr val="FFFFFF"/>
            </a:solidFill>
            <a:prstDash val="solid"/>
            <a:headEnd type="none" len="sm" w="sm"/>
            <a:tailEnd type="none" len="sm" w="sm"/>
          </a:ln>
        </p:spPr>
      </p:sp>
      <p:sp>
        <p:nvSpPr>
          <p:cNvPr name="AutoShape 5" id="5"/>
          <p:cNvSpPr/>
          <p:nvPr/>
        </p:nvSpPr>
        <p:spPr>
          <a:xfrm flipH="true">
            <a:off x="1159474" y="912548"/>
            <a:ext cx="15958999"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159474" y="9351336"/>
            <a:ext cx="15964025" cy="0"/>
          </a:xfrm>
          <a:prstGeom prst="line">
            <a:avLst/>
          </a:prstGeom>
          <a:ln cap="flat" w="19050">
            <a:solidFill>
              <a:srgbClr val="FFFFFF"/>
            </a:solidFill>
            <a:prstDash val="solid"/>
            <a:headEnd type="none" len="sm" w="sm"/>
            <a:tailEnd type="none" len="sm" w="sm"/>
          </a:ln>
        </p:spPr>
      </p:sp>
      <p:sp>
        <p:nvSpPr>
          <p:cNvPr name="AutoShape 7" id="7"/>
          <p:cNvSpPr/>
          <p:nvPr/>
        </p:nvSpPr>
        <p:spPr>
          <a:xfrm flipV="true">
            <a:off x="921286" y="272639"/>
            <a:ext cx="0" cy="401721"/>
          </a:xfrm>
          <a:prstGeom prst="line">
            <a:avLst/>
          </a:prstGeom>
          <a:ln cap="flat" w="19050">
            <a:solidFill>
              <a:srgbClr val="FFFFFF"/>
            </a:solidFill>
            <a:prstDash val="solid"/>
            <a:headEnd type="none" len="sm" w="sm"/>
            <a:tailEnd type="none" len="sm" w="sm"/>
          </a:ln>
        </p:spPr>
      </p:sp>
      <p:sp>
        <p:nvSpPr>
          <p:cNvPr name="AutoShape 8" id="8"/>
          <p:cNvSpPr/>
          <p:nvPr/>
        </p:nvSpPr>
        <p:spPr>
          <a:xfrm flipV="true">
            <a:off x="17356662" y="272639"/>
            <a:ext cx="0" cy="401721"/>
          </a:xfrm>
          <a:prstGeom prst="line">
            <a:avLst/>
          </a:prstGeom>
          <a:ln cap="flat" w="19050">
            <a:solidFill>
              <a:srgbClr val="FFFFFF"/>
            </a:solidFill>
            <a:prstDash val="solid"/>
            <a:headEnd type="none" len="sm" w="sm"/>
            <a:tailEnd type="none" len="sm" w="sm"/>
          </a:ln>
        </p:spPr>
      </p:sp>
      <p:sp>
        <p:nvSpPr>
          <p:cNvPr name="AutoShape 9" id="9"/>
          <p:cNvSpPr/>
          <p:nvPr/>
        </p:nvSpPr>
        <p:spPr>
          <a:xfrm flipV="true">
            <a:off x="921286" y="9589524"/>
            <a:ext cx="0" cy="411078"/>
          </a:xfrm>
          <a:prstGeom prst="line">
            <a:avLst/>
          </a:prstGeom>
          <a:ln cap="flat" w="19050">
            <a:solidFill>
              <a:srgbClr val="FFFFFF"/>
            </a:solidFill>
            <a:prstDash val="solid"/>
            <a:headEnd type="none" len="sm" w="sm"/>
            <a:tailEnd type="none" len="sm" w="sm"/>
          </a:ln>
        </p:spPr>
      </p:sp>
      <p:sp>
        <p:nvSpPr>
          <p:cNvPr name="AutoShape 10" id="10"/>
          <p:cNvSpPr/>
          <p:nvPr/>
        </p:nvSpPr>
        <p:spPr>
          <a:xfrm flipV="true">
            <a:off x="17356662" y="9589524"/>
            <a:ext cx="0" cy="411078"/>
          </a:xfrm>
          <a:prstGeom prst="line">
            <a:avLst/>
          </a:prstGeom>
          <a:ln cap="flat" w="19050">
            <a:solidFill>
              <a:srgbClr val="FFFFFF"/>
            </a:solidFill>
            <a:prstDash val="solid"/>
            <a:headEnd type="none" len="sm" w="sm"/>
            <a:tailEnd type="none" len="sm" w="sm"/>
          </a:ln>
        </p:spPr>
      </p:sp>
      <p:sp>
        <p:nvSpPr>
          <p:cNvPr name="AutoShape 11" id="11"/>
          <p:cNvSpPr/>
          <p:nvPr/>
        </p:nvSpPr>
        <p:spPr>
          <a:xfrm flipH="true">
            <a:off x="286571" y="912548"/>
            <a:ext cx="396527" cy="0"/>
          </a:xfrm>
          <a:prstGeom prst="line">
            <a:avLst/>
          </a:prstGeom>
          <a:ln cap="flat" w="19050">
            <a:solidFill>
              <a:srgbClr val="FFFFFF"/>
            </a:solidFill>
            <a:prstDash val="solid"/>
            <a:headEnd type="none" len="sm" w="sm"/>
            <a:tailEnd type="none" len="sm" w="sm"/>
          </a:ln>
        </p:spPr>
      </p:sp>
      <p:sp>
        <p:nvSpPr>
          <p:cNvPr name="AutoShape 12" id="12"/>
          <p:cNvSpPr/>
          <p:nvPr/>
        </p:nvSpPr>
        <p:spPr>
          <a:xfrm flipH="true">
            <a:off x="17594850" y="912548"/>
            <a:ext cx="406579" cy="0"/>
          </a:xfrm>
          <a:prstGeom prst="line">
            <a:avLst/>
          </a:prstGeom>
          <a:ln cap="flat" w="19050">
            <a:solidFill>
              <a:srgbClr val="FFFFFF"/>
            </a:solidFill>
            <a:prstDash val="solid"/>
            <a:headEnd type="none" len="sm" w="sm"/>
            <a:tailEnd type="none" len="sm" w="sm"/>
          </a:ln>
        </p:spPr>
      </p:sp>
      <p:sp>
        <p:nvSpPr>
          <p:cNvPr name="AutoShape 13" id="13"/>
          <p:cNvSpPr/>
          <p:nvPr/>
        </p:nvSpPr>
        <p:spPr>
          <a:xfrm flipH="true">
            <a:off x="286571" y="9351336"/>
            <a:ext cx="396527" cy="0"/>
          </a:xfrm>
          <a:prstGeom prst="line">
            <a:avLst/>
          </a:prstGeom>
          <a:ln cap="flat" w="19050">
            <a:solidFill>
              <a:srgbClr val="FFFFFF"/>
            </a:solidFill>
            <a:prstDash val="solid"/>
            <a:headEnd type="none" len="sm" w="sm"/>
            <a:tailEnd type="none" len="sm" w="sm"/>
          </a:ln>
        </p:spPr>
      </p:sp>
      <p:sp>
        <p:nvSpPr>
          <p:cNvPr name="AutoShape 14" id="14"/>
          <p:cNvSpPr/>
          <p:nvPr/>
        </p:nvSpPr>
        <p:spPr>
          <a:xfrm flipH="true">
            <a:off x="17599876" y="9351336"/>
            <a:ext cx="401553" cy="0"/>
          </a:xfrm>
          <a:prstGeom prst="line">
            <a:avLst/>
          </a:prstGeom>
          <a:ln cap="flat" w="19050">
            <a:solidFill>
              <a:srgbClr val="FFFFFF"/>
            </a:solidFill>
            <a:prstDash val="solid"/>
            <a:headEnd type="none" len="sm" w="sm"/>
            <a:tailEnd type="none" len="sm" w="sm"/>
          </a:ln>
        </p:spPr>
      </p:sp>
      <p:sp>
        <p:nvSpPr>
          <p:cNvPr name="TextBox 15" id="15"/>
          <p:cNvSpPr txBox="true"/>
          <p:nvPr/>
        </p:nvSpPr>
        <p:spPr>
          <a:xfrm rot="0">
            <a:off x="6296" y="2979668"/>
            <a:ext cx="18281704" cy="2961953"/>
          </a:xfrm>
          <a:prstGeom prst="rect">
            <a:avLst/>
          </a:prstGeom>
        </p:spPr>
        <p:txBody>
          <a:bodyPr anchor="t" rtlCol="false" tIns="0" lIns="0" bIns="0" rIns="0">
            <a:spAutoFit/>
          </a:bodyPr>
          <a:lstStyle/>
          <a:p>
            <a:pPr algn="ctr">
              <a:lnSpc>
                <a:spcPts val="11703"/>
              </a:lnSpc>
            </a:pPr>
            <a:r>
              <a:rPr lang="en-US" b="true" sz="9438" spc="915">
                <a:solidFill>
                  <a:srgbClr val="FFFFFF"/>
                </a:solidFill>
                <a:latin typeface="ZEN角ゴシックNEW Bold"/>
                <a:ea typeface="ZEN角ゴシックNEW Bold"/>
                <a:cs typeface="ZEN角ゴシックNEW Bold"/>
                <a:sym typeface="ZEN角ゴシックNEW Bold"/>
              </a:rPr>
              <a:t>新規サービス</a:t>
            </a:r>
          </a:p>
          <a:p>
            <a:pPr algn="ctr" marL="0" indent="0" lvl="0">
              <a:lnSpc>
                <a:spcPts val="11703"/>
              </a:lnSpc>
            </a:pPr>
            <a:r>
              <a:rPr lang="en-US" b="true" sz="9438" spc="915">
                <a:solidFill>
                  <a:srgbClr val="FFFFFF"/>
                </a:solidFill>
                <a:latin typeface="ZEN角ゴシックNEW Bold"/>
                <a:ea typeface="ZEN角ゴシックNEW Bold"/>
                <a:cs typeface="ZEN角ゴシックNEW Bold"/>
                <a:sym typeface="ZEN角ゴシックNEW Bold"/>
              </a:rPr>
              <a:t>プレゼンテーション</a:t>
            </a:r>
          </a:p>
        </p:txBody>
      </p:sp>
      <p:sp>
        <p:nvSpPr>
          <p:cNvPr name="TextBox 16" id="16"/>
          <p:cNvSpPr txBox="true"/>
          <p:nvPr/>
        </p:nvSpPr>
        <p:spPr>
          <a:xfrm rot="0">
            <a:off x="2999284" y="8053514"/>
            <a:ext cx="12009157" cy="599441"/>
          </a:xfrm>
          <a:prstGeom prst="rect">
            <a:avLst/>
          </a:prstGeom>
        </p:spPr>
        <p:txBody>
          <a:bodyPr anchor="t" rtlCol="false" tIns="0" lIns="0" bIns="0" rIns="0">
            <a:spAutoFit/>
          </a:bodyPr>
          <a:lstStyle/>
          <a:p>
            <a:pPr algn="ctr">
              <a:lnSpc>
                <a:spcPts val="5119"/>
              </a:lnSpc>
            </a:pPr>
            <a:r>
              <a:rPr lang="en-US" b="true" sz="3199" spc="479">
                <a:solidFill>
                  <a:srgbClr val="FFFFFF"/>
                </a:solidFill>
                <a:latin typeface="ZEN角ゴシックNEW Heavy"/>
                <a:ea typeface="ZEN角ゴシックNEW Heavy"/>
                <a:cs typeface="ZEN角ゴシックNEW Heavy"/>
                <a:sym typeface="ZEN角ゴシックNEW Heavy"/>
              </a:rPr>
              <a:t>ARKグラフィック</a:t>
            </a:r>
          </a:p>
        </p:txBody>
      </p:sp>
      <p:sp>
        <p:nvSpPr>
          <p:cNvPr name="TextBox 17" id="17"/>
          <p:cNvSpPr txBox="true"/>
          <p:nvPr/>
        </p:nvSpPr>
        <p:spPr>
          <a:xfrm rot="0">
            <a:off x="6296" y="5922571"/>
            <a:ext cx="18281704" cy="886620"/>
          </a:xfrm>
          <a:prstGeom prst="rect">
            <a:avLst/>
          </a:prstGeom>
        </p:spPr>
        <p:txBody>
          <a:bodyPr anchor="t" rtlCol="false" tIns="0" lIns="0" bIns="0" rIns="0">
            <a:spAutoFit/>
          </a:bodyPr>
          <a:lstStyle/>
          <a:p>
            <a:pPr algn="ctr">
              <a:lnSpc>
                <a:spcPts val="6819"/>
              </a:lnSpc>
            </a:pPr>
            <a:r>
              <a:rPr lang="en-US" b="true" sz="4262" spc="639">
                <a:solidFill>
                  <a:srgbClr val="FFFFFF"/>
                </a:solidFill>
                <a:latin typeface="Futura Medium"/>
                <a:ea typeface="Futura Medium"/>
                <a:cs typeface="Futura Medium"/>
                <a:sym typeface="Futura Medium"/>
              </a:rPr>
              <a:t>New service 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921286" y="1150736"/>
            <a:ext cx="0" cy="7962411"/>
          </a:xfrm>
          <a:prstGeom prst="line">
            <a:avLst/>
          </a:prstGeom>
          <a:ln cap="flat" w="19050">
            <a:solidFill>
              <a:srgbClr val="6C6F84"/>
            </a:solidFill>
            <a:prstDash val="solid"/>
            <a:headEnd type="none" len="sm" w="sm"/>
            <a:tailEnd type="none" len="sm" w="sm"/>
          </a:ln>
        </p:spPr>
      </p:sp>
      <p:sp>
        <p:nvSpPr>
          <p:cNvPr name="AutoShape 3" id="3"/>
          <p:cNvSpPr/>
          <p:nvPr/>
        </p:nvSpPr>
        <p:spPr>
          <a:xfrm flipV="true">
            <a:off x="17356662" y="1150736"/>
            <a:ext cx="0" cy="7962411"/>
          </a:xfrm>
          <a:prstGeom prst="line">
            <a:avLst/>
          </a:prstGeom>
          <a:ln cap="flat" w="19050">
            <a:solidFill>
              <a:srgbClr val="6C6F84"/>
            </a:solidFill>
            <a:prstDash val="solid"/>
            <a:headEnd type="none" len="sm" w="sm"/>
            <a:tailEnd type="none" len="sm" w="sm"/>
          </a:ln>
        </p:spPr>
      </p:sp>
      <p:sp>
        <p:nvSpPr>
          <p:cNvPr name="AutoShape 4" id="4"/>
          <p:cNvSpPr/>
          <p:nvPr/>
        </p:nvSpPr>
        <p:spPr>
          <a:xfrm flipH="true">
            <a:off x="1159474" y="912548"/>
            <a:ext cx="15958999" cy="0"/>
          </a:xfrm>
          <a:prstGeom prst="line">
            <a:avLst/>
          </a:prstGeom>
          <a:ln cap="flat" w="19050">
            <a:solidFill>
              <a:srgbClr val="6C6F84"/>
            </a:solidFill>
            <a:prstDash val="solid"/>
            <a:headEnd type="none" len="sm" w="sm"/>
            <a:tailEnd type="none" len="sm" w="sm"/>
          </a:ln>
        </p:spPr>
      </p:sp>
      <p:sp>
        <p:nvSpPr>
          <p:cNvPr name="AutoShape 5" id="5"/>
          <p:cNvSpPr/>
          <p:nvPr/>
        </p:nvSpPr>
        <p:spPr>
          <a:xfrm flipH="true">
            <a:off x="1159474" y="9351336"/>
            <a:ext cx="15964025" cy="0"/>
          </a:xfrm>
          <a:prstGeom prst="line">
            <a:avLst/>
          </a:prstGeom>
          <a:ln cap="flat" w="19050">
            <a:solidFill>
              <a:srgbClr val="6C6F84"/>
            </a:solidFill>
            <a:prstDash val="solid"/>
            <a:headEnd type="none" len="sm" w="sm"/>
            <a:tailEnd type="none" len="sm" w="sm"/>
          </a:ln>
        </p:spPr>
      </p:sp>
      <p:sp>
        <p:nvSpPr>
          <p:cNvPr name="AutoShape 6" id="6"/>
          <p:cNvSpPr/>
          <p:nvPr/>
        </p:nvSpPr>
        <p:spPr>
          <a:xfrm flipV="true">
            <a:off x="921286" y="272639"/>
            <a:ext cx="0" cy="401721"/>
          </a:xfrm>
          <a:prstGeom prst="line">
            <a:avLst/>
          </a:prstGeom>
          <a:ln cap="flat" w="19050">
            <a:solidFill>
              <a:srgbClr val="6C6F84"/>
            </a:solidFill>
            <a:prstDash val="solid"/>
            <a:headEnd type="none" len="sm" w="sm"/>
            <a:tailEnd type="none" len="sm" w="sm"/>
          </a:ln>
        </p:spPr>
      </p:sp>
      <p:sp>
        <p:nvSpPr>
          <p:cNvPr name="AutoShape 7" id="7"/>
          <p:cNvSpPr/>
          <p:nvPr/>
        </p:nvSpPr>
        <p:spPr>
          <a:xfrm flipV="true">
            <a:off x="17356662" y="272639"/>
            <a:ext cx="0" cy="401721"/>
          </a:xfrm>
          <a:prstGeom prst="line">
            <a:avLst/>
          </a:prstGeom>
          <a:ln cap="flat" w="19050">
            <a:solidFill>
              <a:srgbClr val="6C6F84"/>
            </a:solidFill>
            <a:prstDash val="solid"/>
            <a:headEnd type="none" len="sm" w="sm"/>
            <a:tailEnd type="none" len="sm" w="sm"/>
          </a:ln>
        </p:spPr>
      </p:sp>
      <p:sp>
        <p:nvSpPr>
          <p:cNvPr name="AutoShape 8" id="8"/>
          <p:cNvSpPr/>
          <p:nvPr/>
        </p:nvSpPr>
        <p:spPr>
          <a:xfrm flipV="true">
            <a:off x="921286" y="9589524"/>
            <a:ext cx="0" cy="411078"/>
          </a:xfrm>
          <a:prstGeom prst="line">
            <a:avLst/>
          </a:prstGeom>
          <a:ln cap="flat" w="19050">
            <a:solidFill>
              <a:srgbClr val="6C6F84"/>
            </a:solidFill>
            <a:prstDash val="solid"/>
            <a:headEnd type="none" len="sm" w="sm"/>
            <a:tailEnd type="none" len="sm" w="sm"/>
          </a:ln>
        </p:spPr>
      </p:sp>
      <p:sp>
        <p:nvSpPr>
          <p:cNvPr name="AutoShape 9" id="9"/>
          <p:cNvSpPr/>
          <p:nvPr/>
        </p:nvSpPr>
        <p:spPr>
          <a:xfrm flipV="true">
            <a:off x="17356662" y="9589524"/>
            <a:ext cx="0" cy="411078"/>
          </a:xfrm>
          <a:prstGeom prst="line">
            <a:avLst/>
          </a:prstGeom>
          <a:ln cap="flat" w="19050">
            <a:solidFill>
              <a:srgbClr val="6C6F84"/>
            </a:solidFill>
            <a:prstDash val="solid"/>
            <a:headEnd type="none" len="sm" w="sm"/>
            <a:tailEnd type="none" len="sm" w="sm"/>
          </a:ln>
        </p:spPr>
      </p:sp>
      <p:sp>
        <p:nvSpPr>
          <p:cNvPr name="AutoShape 10" id="10"/>
          <p:cNvSpPr/>
          <p:nvPr/>
        </p:nvSpPr>
        <p:spPr>
          <a:xfrm flipH="true">
            <a:off x="286571" y="912548"/>
            <a:ext cx="396527" cy="0"/>
          </a:xfrm>
          <a:prstGeom prst="line">
            <a:avLst/>
          </a:prstGeom>
          <a:ln cap="flat" w="19050">
            <a:solidFill>
              <a:srgbClr val="6C6F84"/>
            </a:solidFill>
            <a:prstDash val="solid"/>
            <a:headEnd type="none" len="sm" w="sm"/>
            <a:tailEnd type="none" len="sm" w="sm"/>
          </a:ln>
        </p:spPr>
      </p:sp>
      <p:sp>
        <p:nvSpPr>
          <p:cNvPr name="AutoShape 11" id="11"/>
          <p:cNvSpPr/>
          <p:nvPr/>
        </p:nvSpPr>
        <p:spPr>
          <a:xfrm flipH="true">
            <a:off x="17594850" y="912548"/>
            <a:ext cx="406579" cy="0"/>
          </a:xfrm>
          <a:prstGeom prst="line">
            <a:avLst/>
          </a:prstGeom>
          <a:ln cap="flat" w="19050">
            <a:solidFill>
              <a:srgbClr val="6C6F84"/>
            </a:solidFill>
            <a:prstDash val="solid"/>
            <a:headEnd type="none" len="sm" w="sm"/>
            <a:tailEnd type="none" len="sm" w="sm"/>
          </a:ln>
        </p:spPr>
      </p:sp>
      <p:sp>
        <p:nvSpPr>
          <p:cNvPr name="AutoShape 12" id="12"/>
          <p:cNvSpPr/>
          <p:nvPr/>
        </p:nvSpPr>
        <p:spPr>
          <a:xfrm flipH="true">
            <a:off x="286571" y="9351336"/>
            <a:ext cx="396527" cy="0"/>
          </a:xfrm>
          <a:prstGeom prst="line">
            <a:avLst/>
          </a:prstGeom>
          <a:ln cap="flat" w="19050">
            <a:solidFill>
              <a:srgbClr val="6C6F84"/>
            </a:solidFill>
            <a:prstDash val="solid"/>
            <a:headEnd type="none" len="sm" w="sm"/>
            <a:tailEnd type="none" len="sm" w="sm"/>
          </a:ln>
        </p:spPr>
      </p:sp>
      <p:sp>
        <p:nvSpPr>
          <p:cNvPr name="AutoShape 13" id="13"/>
          <p:cNvSpPr/>
          <p:nvPr/>
        </p:nvSpPr>
        <p:spPr>
          <a:xfrm flipH="true">
            <a:off x="17599876" y="9351336"/>
            <a:ext cx="401553" cy="0"/>
          </a:xfrm>
          <a:prstGeom prst="line">
            <a:avLst/>
          </a:prstGeom>
          <a:ln cap="flat" w="19050">
            <a:solidFill>
              <a:srgbClr val="6C6F84"/>
            </a:solidFill>
            <a:prstDash val="solid"/>
            <a:headEnd type="none" len="sm" w="sm"/>
            <a:tailEnd type="none" len="sm" w="sm"/>
          </a:ln>
        </p:spPr>
      </p:sp>
      <p:sp>
        <p:nvSpPr>
          <p:cNvPr name="Freeform 14" id="14"/>
          <p:cNvSpPr/>
          <p:nvPr/>
        </p:nvSpPr>
        <p:spPr>
          <a:xfrm flipH="false" flipV="false" rot="0">
            <a:off x="9233325" y="1475941"/>
            <a:ext cx="7290047" cy="7312001"/>
          </a:xfrm>
          <a:custGeom>
            <a:avLst/>
            <a:gdLst/>
            <a:ahLst/>
            <a:cxnLst/>
            <a:rect r="r" b="b" t="t" l="l"/>
            <a:pathLst>
              <a:path h="7312001" w="7290047">
                <a:moveTo>
                  <a:pt x="0" y="0"/>
                </a:moveTo>
                <a:lnTo>
                  <a:pt x="7290047" y="0"/>
                </a:lnTo>
                <a:lnTo>
                  <a:pt x="7290047" y="7312001"/>
                </a:lnTo>
                <a:lnTo>
                  <a:pt x="0" y="7312001"/>
                </a:lnTo>
                <a:lnTo>
                  <a:pt x="0" y="0"/>
                </a:lnTo>
                <a:close/>
              </a:path>
            </a:pathLst>
          </a:custGeom>
          <a:blipFill>
            <a:blip r:embed="rId2">
              <a:alphaModFix amt="9999"/>
            </a:blip>
            <a:stretch>
              <a:fillRect l="-301" t="0" r="0" b="0"/>
            </a:stretch>
          </a:blipFill>
          <a:ln w="38100" cap="sq">
            <a:solidFill>
              <a:srgbClr val="2D8BBA">
                <a:alpha val="9804"/>
              </a:srgbClr>
            </a:solidFill>
            <a:prstDash val="solid"/>
            <a:miter/>
          </a:ln>
        </p:spPr>
      </p:sp>
      <p:sp>
        <p:nvSpPr>
          <p:cNvPr name="TextBox 15" id="15"/>
          <p:cNvSpPr txBox="true"/>
          <p:nvPr/>
        </p:nvSpPr>
        <p:spPr>
          <a:xfrm rot="0">
            <a:off x="10801187" y="2545166"/>
            <a:ext cx="4199358" cy="683034"/>
          </a:xfrm>
          <a:prstGeom prst="rect">
            <a:avLst/>
          </a:prstGeom>
        </p:spPr>
        <p:txBody>
          <a:bodyPr anchor="t" rtlCol="false" tIns="0" lIns="0" bIns="0" rIns="0">
            <a:spAutoFit/>
          </a:bodyPr>
          <a:lstStyle/>
          <a:p>
            <a:pPr algn="l">
              <a:lnSpc>
                <a:spcPts val="5664"/>
              </a:lnSpc>
            </a:pPr>
            <a:r>
              <a:rPr lang="en-US" sz="3702" spc="1336" b="true">
                <a:solidFill>
                  <a:srgbClr val="2D8BBA"/>
                </a:solidFill>
                <a:latin typeface="ZEN角ゴシックNEW Bold"/>
                <a:ea typeface="ZEN角ゴシックNEW Bold"/>
                <a:cs typeface="ZEN角ゴシックNEW Bold"/>
                <a:sym typeface="ZEN角ゴシックNEW Bold"/>
              </a:rPr>
              <a:t>改善策</a:t>
            </a:r>
          </a:p>
        </p:txBody>
      </p:sp>
      <p:sp>
        <p:nvSpPr>
          <p:cNvPr name="TextBox 16" id="16"/>
          <p:cNvSpPr txBox="true"/>
          <p:nvPr/>
        </p:nvSpPr>
        <p:spPr>
          <a:xfrm rot="0">
            <a:off x="10582162" y="3844161"/>
            <a:ext cx="5174663" cy="3710179"/>
          </a:xfrm>
          <a:prstGeom prst="rect">
            <a:avLst/>
          </a:prstGeom>
        </p:spPr>
        <p:txBody>
          <a:bodyPr anchor="t" rtlCol="false" tIns="0" lIns="0" bIns="0" rIns="0">
            <a:spAutoFit/>
          </a:bodyPr>
          <a:lstStyle/>
          <a:p>
            <a:pPr algn="l" marL="518158" indent="-259079" lvl="1">
              <a:lnSpc>
                <a:spcPts val="5015"/>
              </a:lnSpc>
              <a:buFont typeface="Arial"/>
              <a:buChar char="•"/>
            </a:pPr>
            <a:r>
              <a:rPr lang="en-US" b="true" sz="2399" spc="359">
                <a:solidFill>
                  <a:srgbClr val="2D8BBA"/>
                </a:solidFill>
                <a:latin typeface="ZEN角ゴシックNEW Medium"/>
                <a:ea typeface="ZEN角ゴシックNEW Medium"/>
                <a:cs typeface="ZEN角ゴシックNEW Medium"/>
                <a:sym typeface="ZEN角ゴシックNEW Medium"/>
              </a:rPr>
              <a:t>広告を強化</a:t>
            </a:r>
          </a:p>
          <a:p>
            <a:pPr algn="l" marL="518158" indent="-259079" lvl="1">
              <a:lnSpc>
                <a:spcPts val="5015"/>
              </a:lnSpc>
              <a:buFont typeface="Arial"/>
              <a:buChar char="•"/>
            </a:pPr>
            <a:r>
              <a:rPr lang="en-US" b="true" sz="2399" spc="359">
                <a:solidFill>
                  <a:srgbClr val="2D8BBA"/>
                </a:solidFill>
                <a:latin typeface="ZEN角ゴシックNEW Medium"/>
                <a:ea typeface="ZEN角ゴシックNEW Medium"/>
                <a:cs typeface="ZEN角ゴシックNEW Medium"/>
                <a:sym typeface="ZEN角ゴシックNEW Medium"/>
              </a:rPr>
              <a:t>独自性を明確化</a:t>
            </a:r>
          </a:p>
          <a:p>
            <a:pPr algn="l" marL="518158" indent="-259079" lvl="1">
              <a:lnSpc>
                <a:spcPts val="5015"/>
              </a:lnSpc>
              <a:buFont typeface="Arial"/>
              <a:buChar char="•"/>
            </a:pPr>
            <a:r>
              <a:rPr lang="en-US" b="true" sz="2399" spc="359">
                <a:solidFill>
                  <a:srgbClr val="2D8BBA"/>
                </a:solidFill>
                <a:latin typeface="ZEN角ゴシックNEW Medium"/>
                <a:ea typeface="ZEN角ゴシックNEW Medium"/>
                <a:cs typeface="ZEN角ゴシックNEW Medium"/>
                <a:sym typeface="ZEN角ゴシックNEW Medium"/>
              </a:rPr>
              <a:t>魅力的なPR実施</a:t>
            </a:r>
          </a:p>
          <a:p>
            <a:pPr algn="l" marL="518158" indent="-259079" lvl="1">
              <a:lnSpc>
                <a:spcPts val="5015"/>
              </a:lnSpc>
              <a:buFont typeface="Arial"/>
              <a:buChar char="•"/>
            </a:pPr>
            <a:r>
              <a:rPr lang="en-US" b="true" sz="2399" spc="359">
                <a:solidFill>
                  <a:srgbClr val="2D8BBA"/>
                </a:solidFill>
                <a:latin typeface="ZEN角ゴシックNEW Medium"/>
                <a:ea typeface="ZEN角ゴシックNEW Medium"/>
                <a:cs typeface="ZEN角ゴシックNEW Medium"/>
                <a:sym typeface="ZEN角ゴシックNEW Medium"/>
              </a:rPr>
              <a:t>価格の明確化</a:t>
            </a:r>
          </a:p>
          <a:p>
            <a:pPr algn="l" marL="518158" indent="-259079" lvl="1">
              <a:lnSpc>
                <a:spcPts val="5015"/>
              </a:lnSpc>
              <a:buFont typeface="Arial"/>
              <a:buChar char="•"/>
            </a:pPr>
            <a:r>
              <a:rPr lang="en-US" b="true" sz="2399" spc="359">
                <a:solidFill>
                  <a:srgbClr val="2D8BBA"/>
                </a:solidFill>
                <a:latin typeface="ZEN角ゴシックNEW Medium"/>
                <a:ea typeface="ZEN角ゴシックNEW Medium"/>
                <a:cs typeface="ZEN角ゴシックNEW Medium"/>
                <a:sym typeface="ZEN角ゴシックNEW Medium"/>
              </a:rPr>
              <a:t>ターゲット精査</a:t>
            </a:r>
          </a:p>
          <a:p>
            <a:pPr algn="l" marL="518158" indent="-259079" lvl="1">
              <a:lnSpc>
                <a:spcPts val="5015"/>
              </a:lnSpc>
              <a:buFont typeface="Arial"/>
              <a:buChar char="•"/>
            </a:pPr>
            <a:r>
              <a:rPr lang="en-US" b="true" sz="2399" spc="359">
                <a:solidFill>
                  <a:srgbClr val="2D8BBA"/>
                </a:solidFill>
                <a:latin typeface="ZEN角ゴシックNEW Medium"/>
                <a:ea typeface="ZEN角ゴシックNEW Medium"/>
                <a:cs typeface="ZEN角ゴシックNEW Medium"/>
                <a:sym typeface="ZEN角ゴシックNEW Medium"/>
              </a:rPr>
              <a:t>SNS活用強化</a:t>
            </a:r>
          </a:p>
        </p:txBody>
      </p:sp>
      <p:grpSp>
        <p:nvGrpSpPr>
          <p:cNvPr name="Group 17" id="17"/>
          <p:cNvGrpSpPr/>
          <p:nvPr/>
        </p:nvGrpSpPr>
        <p:grpSpPr>
          <a:xfrm rot="0">
            <a:off x="1764628" y="1475941"/>
            <a:ext cx="7265235" cy="7221073"/>
            <a:chOff x="0" y="0"/>
            <a:chExt cx="1913478" cy="1901846"/>
          </a:xfrm>
        </p:grpSpPr>
        <p:sp>
          <p:nvSpPr>
            <p:cNvPr name="Freeform 18" id="18"/>
            <p:cNvSpPr/>
            <p:nvPr/>
          </p:nvSpPr>
          <p:spPr>
            <a:xfrm flipH="false" flipV="false" rot="0">
              <a:off x="0" y="0"/>
              <a:ext cx="1913478" cy="1901846"/>
            </a:xfrm>
            <a:custGeom>
              <a:avLst/>
              <a:gdLst/>
              <a:ahLst/>
              <a:cxnLst/>
              <a:rect r="r" b="b" t="t" l="l"/>
              <a:pathLst>
                <a:path h="1901846" w="1913478">
                  <a:moveTo>
                    <a:pt x="0" y="0"/>
                  </a:moveTo>
                  <a:lnTo>
                    <a:pt x="1913478" y="0"/>
                  </a:lnTo>
                  <a:lnTo>
                    <a:pt x="1913478" y="1901846"/>
                  </a:lnTo>
                  <a:lnTo>
                    <a:pt x="0" y="1901846"/>
                  </a:lnTo>
                  <a:close/>
                </a:path>
              </a:pathLst>
            </a:custGeom>
            <a:solidFill>
              <a:srgbClr val="000000">
                <a:alpha val="0"/>
              </a:srgbClr>
            </a:solidFill>
            <a:ln w="38100" cap="sq">
              <a:solidFill>
                <a:srgbClr val="E4E4E4"/>
              </a:solidFill>
              <a:prstDash val="solid"/>
              <a:miter/>
            </a:ln>
          </p:spPr>
        </p:sp>
        <p:sp>
          <p:nvSpPr>
            <p:cNvPr name="TextBox 19" id="19"/>
            <p:cNvSpPr txBox="true"/>
            <p:nvPr/>
          </p:nvSpPr>
          <p:spPr>
            <a:xfrm>
              <a:off x="0" y="-76200"/>
              <a:ext cx="1913478" cy="1978046"/>
            </a:xfrm>
            <a:prstGeom prst="rect">
              <a:avLst/>
            </a:prstGeom>
          </p:spPr>
          <p:txBody>
            <a:bodyPr anchor="ctr" rtlCol="false" tIns="50800" lIns="50800" bIns="50800" rIns="50800"/>
            <a:lstStyle/>
            <a:p>
              <a:pPr algn="ctr">
                <a:lnSpc>
                  <a:spcPts val="3360"/>
                </a:lnSpc>
              </a:pPr>
            </a:p>
          </p:txBody>
        </p:sp>
      </p:grpSp>
      <p:sp>
        <p:nvSpPr>
          <p:cNvPr name="TextBox 20" id="20"/>
          <p:cNvSpPr txBox="true"/>
          <p:nvPr/>
        </p:nvSpPr>
        <p:spPr>
          <a:xfrm rot="0">
            <a:off x="2978000" y="1456634"/>
            <a:ext cx="4905180" cy="547884"/>
          </a:xfrm>
          <a:prstGeom prst="rect">
            <a:avLst/>
          </a:prstGeom>
        </p:spPr>
        <p:txBody>
          <a:bodyPr anchor="t" rtlCol="false" tIns="0" lIns="0" bIns="0" rIns="0">
            <a:spAutoFit/>
          </a:bodyPr>
          <a:lstStyle/>
          <a:p>
            <a:pPr algn="l">
              <a:lnSpc>
                <a:spcPts val="4643"/>
              </a:lnSpc>
              <a:spcBef>
                <a:spcPct val="0"/>
              </a:spcBef>
            </a:pPr>
            <a:r>
              <a:rPr lang="en-US" b="true" sz="2902" spc="772">
                <a:solidFill>
                  <a:srgbClr val="2D8BBA"/>
                </a:solidFill>
                <a:latin typeface="ZEN角ゴシックNEW Bold"/>
                <a:ea typeface="ZEN角ゴシックNEW Bold"/>
                <a:cs typeface="ZEN角ゴシックNEW Bold"/>
                <a:sym typeface="ZEN角ゴシックNEW Bold"/>
              </a:rPr>
              <a:t>問題点と改善策</a:t>
            </a:r>
          </a:p>
        </p:txBody>
      </p:sp>
      <p:sp>
        <p:nvSpPr>
          <p:cNvPr name="TextBox 21" id="21"/>
          <p:cNvSpPr txBox="true"/>
          <p:nvPr/>
        </p:nvSpPr>
        <p:spPr>
          <a:xfrm rot="0">
            <a:off x="3067324" y="2545166"/>
            <a:ext cx="4199358" cy="683034"/>
          </a:xfrm>
          <a:prstGeom prst="rect">
            <a:avLst/>
          </a:prstGeom>
        </p:spPr>
        <p:txBody>
          <a:bodyPr anchor="t" rtlCol="false" tIns="0" lIns="0" bIns="0" rIns="0">
            <a:spAutoFit/>
          </a:bodyPr>
          <a:lstStyle/>
          <a:p>
            <a:pPr algn="l">
              <a:lnSpc>
                <a:spcPts val="5664"/>
              </a:lnSpc>
            </a:pPr>
            <a:r>
              <a:rPr lang="en-US" sz="3702" spc="1336" b="true">
                <a:solidFill>
                  <a:srgbClr val="6C6F84"/>
                </a:solidFill>
                <a:latin typeface="ZEN角ゴシックNEW Bold"/>
                <a:ea typeface="ZEN角ゴシックNEW Bold"/>
                <a:cs typeface="ZEN角ゴシックNEW Bold"/>
                <a:sym typeface="ZEN角ゴシックNEW Bold"/>
              </a:rPr>
              <a:t>問題点</a:t>
            </a:r>
          </a:p>
        </p:txBody>
      </p:sp>
      <p:sp>
        <p:nvSpPr>
          <p:cNvPr name="TextBox 22" id="22"/>
          <p:cNvSpPr txBox="true"/>
          <p:nvPr/>
        </p:nvSpPr>
        <p:spPr>
          <a:xfrm rot="0">
            <a:off x="2848300" y="3844161"/>
            <a:ext cx="5565875" cy="3710179"/>
          </a:xfrm>
          <a:prstGeom prst="rect">
            <a:avLst/>
          </a:prstGeom>
        </p:spPr>
        <p:txBody>
          <a:bodyPr anchor="t" rtlCol="false" tIns="0" lIns="0" bIns="0" rIns="0">
            <a:spAutoFit/>
          </a:bodyPr>
          <a:lstStyle/>
          <a:p>
            <a:pPr algn="l" marL="518158" indent="-259079" lvl="1">
              <a:lnSpc>
                <a:spcPts val="5015"/>
              </a:lnSpc>
              <a:buFont typeface="Arial"/>
              <a:buChar char="•"/>
            </a:pPr>
            <a:r>
              <a:rPr lang="en-US" b="true" sz="2399" spc="359">
                <a:solidFill>
                  <a:srgbClr val="6C6F84"/>
                </a:solidFill>
                <a:latin typeface="ZEN角ゴシックNEW Medium"/>
                <a:ea typeface="ZEN角ゴシックNEW Medium"/>
                <a:cs typeface="ZEN角ゴシックNEW Medium"/>
                <a:sym typeface="ZEN角ゴシックNEW Medium"/>
              </a:rPr>
              <a:t>認知度が低い</a:t>
            </a:r>
          </a:p>
          <a:p>
            <a:pPr algn="l" marL="518158" indent="-259079" lvl="1">
              <a:lnSpc>
                <a:spcPts val="5015"/>
              </a:lnSpc>
              <a:buFont typeface="Arial"/>
              <a:buChar char="•"/>
            </a:pPr>
            <a:r>
              <a:rPr lang="en-US" b="true" sz="2399" spc="359">
                <a:solidFill>
                  <a:srgbClr val="6C6F84"/>
                </a:solidFill>
                <a:latin typeface="ZEN角ゴシックNEW Medium"/>
                <a:ea typeface="ZEN角ゴシックNEW Medium"/>
                <a:cs typeface="ZEN角ゴシックNEW Medium"/>
                <a:sym typeface="ZEN角ゴシックNEW Medium"/>
              </a:rPr>
              <a:t>競合との差別化不足</a:t>
            </a:r>
          </a:p>
          <a:p>
            <a:pPr algn="l" marL="518158" indent="-259079" lvl="1">
              <a:lnSpc>
                <a:spcPts val="5015"/>
              </a:lnSpc>
              <a:buFont typeface="Arial"/>
              <a:buChar char="•"/>
            </a:pPr>
            <a:r>
              <a:rPr lang="en-US" b="true" sz="2399" spc="359">
                <a:solidFill>
                  <a:srgbClr val="6C6F84"/>
                </a:solidFill>
                <a:latin typeface="ZEN角ゴシックNEW Medium"/>
                <a:ea typeface="ZEN角ゴシックNEW Medium"/>
                <a:cs typeface="ZEN角ゴシックNEW Medium"/>
                <a:sym typeface="ZEN角ゴシックNEW Medium"/>
              </a:rPr>
              <a:t>訴求力が弱い</a:t>
            </a:r>
          </a:p>
          <a:p>
            <a:pPr algn="l" marL="518158" indent="-259079" lvl="1">
              <a:lnSpc>
                <a:spcPts val="5015"/>
              </a:lnSpc>
              <a:buFont typeface="Arial"/>
              <a:buChar char="•"/>
            </a:pPr>
            <a:r>
              <a:rPr lang="en-US" b="true" sz="2399" spc="359">
                <a:solidFill>
                  <a:srgbClr val="6C6F84"/>
                </a:solidFill>
                <a:latin typeface="ZEN角ゴシックNEW Medium"/>
                <a:ea typeface="ZEN角ゴシックNEW Medium"/>
                <a:cs typeface="ZEN角ゴシックNEW Medium"/>
                <a:sym typeface="ZEN角ゴシックNEW Medium"/>
              </a:rPr>
              <a:t>価格設定が不明瞭</a:t>
            </a:r>
          </a:p>
          <a:p>
            <a:pPr algn="l" marL="518158" indent="-259079" lvl="1">
              <a:lnSpc>
                <a:spcPts val="5015"/>
              </a:lnSpc>
              <a:buFont typeface="Arial"/>
              <a:buChar char="•"/>
            </a:pPr>
            <a:r>
              <a:rPr lang="en-US" b="true" sz="2399" spc="359">
                <a:solidFill>
                  <a:srgbClr val="6C6F84"/>
                </a:solidFill>
                <a:latin typeface="ZEN角ゴシックNEW Medium"/>
                <a:ea typeface="ZEN角ゴシックNEW Medium"/>
                <a:cs typeface="ZEN角ゴシックNEW Medium"/>
                <a:sym typeface="ZEN角ゴシックNEW Medium"/>
              </a:rPr>
              <a:t>ターゲットが曖昧</a:t>
            </a:r>
          </a:p>
          <a:p>
            <a:pPr algn="l" marL="518158" indent="-259079" lvl="1">
              <a:lnSpc>
                <a:spcPts val="5015"/>
              </a:lnSpc>
              <a:buFont typeface="Arial"/>
              <a:buChar char="•"/>
            </a:pPr>
            <a:r>
              <a:rPr lang="en-US" b="true" sz="2399" spc="359">
                <a:solidFill>
                  <a:srgbClr val="6C6F84"/>
                </a:solidFill>
                <a:latin typeface="ZEN角ゴシックNEW Medium"/>
                <a:ea typeface="ZEN角ゴシックNEW Medium"/>
                <a:cs typeface="ZEN角ゴシックNEW Medium"/>
                <a:sym typeface="ZEN角ゴシックNEW Medium"/>
              </a:rPr>
              <a:t>集客施策が不足</a:t>
            </a:r>
          </a:p>
        </p:txBody>
      </p:sp>
      <p:sp>
        <p:nvSpPr>
          <p:cNvPr name="Freeform 23" id="23"/>
          <p:cNvSpPr/>
          <p:nvPr/>
        </p:nvSpPr>
        <p:spPr>
          <a:xfrm flipH="false" flipV="false" rot="-1794338">
            <a:off x="8250553" y="4855289"/>
            <a:ext cx="1965543" cy="975401"/>
          </a:xfrm>
          <a:custGeom>
            <a:avLst/>
            <a:gdLst/>
            <a:ahLst/>
            <a:cxnLst/>
            <a:rect r="r" b="b" t="t" l="l"/>
            <a:pathLst>
              <a:path h="975401" w="1965543">
                <a:moveTo>
                  <a:pt x="0" y="0"/>
                </a:moveTo>
                <a:lnTo>
                  <a:pt x="1965543" y="0"/>
                </a:lnTo>
                <a:lnTo>
                  <a:pt x="1965543" y="975401"/>
                </a:lnTo>
                <a:lnTo>
                  <a:pt x="0" y="9754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4" id="24"/>
          <p:cNvSpPr txBox="true"/>
          <p:nvPr/>
        </p:nvSpPr>
        <p:spPr>
          <a:xfrm rot="0">
            <a:off x="1359622" y="807836"/>
            <a:ext cx="1625164" cy="1714500"/>
          </a:xfrm>
          <a:prstGeom prst="rect">
            <a:avLst/>
          </a:prstGeom>
        </p:spPr>
        <p:txBody>
          <a:bodyPr anchor="t" rtlCol="false" tIns="0" lIns="0" bIns="0" rIns="0">
            <a:spAutoFit/>
          </a:bodyPr>
          <a:lstStyle/>
          <a:p>
            <a:pPr algn="l" marL="0" indent="0" lvl="0">
              <a:lnSpc>
                <a:spcPts val="12599"/>
              </a:lnSpc>
            </a:pPr>
            <a:r>
              <a:rPr lang="en-US" b="true" sz="9000">
                <a:solidFill>
                  <a:srgbClr val="6C6F84"/>
                </a:solidFill>
                <a:latin typeface="Futura Bold"/>
                <a:ea typeface="Futura Bold"/>
                <a:cs typeface="Futura Bold"/>
                <a:sym typeface="Futura Bold"/>
              </a:rPr>
              <a:t>03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921286" y="1150736"/>
            <a:ext cx="0" cy="7962411"/>
          </a:xfrm>
          <a:prstGeom prst="line">
            <a:avLst/>
          </a:prstGeom>
          <a:ln cap="flat" w="19050">
            <a:solidFill>
              <a:srgbClr val="6C6F84"/>
            </a:solidFill>
            <a:prstDash val="solid"/>
            <a:headEnd type="none" len="sm" w="sm"/>
            <a:tailEnd type="none" len="sm" w="sm"/>
          </a:ln>
        </p:spPr>
      </p:sp>
      <p:sp>
        <p:nvSpPr>
          <p:cNvPr name="AutoShape 3" id="3"/>
          <p:cNvSpPr/>
          <p:nvPr/>
        </p:nvSpPr>
        <p:spPr>
          <a:xfrm flipV="true">
            <a:off x="17356662" y="1150736"/>
            <a:ext cx="0" cy="7962411"/>
          </a:xfrm>
          <a:prstGeom prst="line">
            <a:avLst/>
          </a:prstGeom>
          <a:ln cap="flat" w="19050">
            <a:solidFill>
              <a:srgbClr val="6C6F84"/>
            </a:solidFill>
            <a:prstDash val="solid"/>
            <a:headEnd type="none" len="sm" w="sm"/>
            <a:tailEnd type="none" len="sm" w="sm"/>
          </a:ln>
        </p:spPr>
      </p:sp>
      <p:sp>
        <p:nvSpPr>
          <p:cNvPr name="AutoShape 4" id="4"/>
          <p:cNvSpPr/>
          <p:nvPr/>
        </p:nvSpPr>
        <p:spPr>
          <a:xfrm flipH="true">
            <a:off x="1159474" y="912548"/>
            <a:ext cx="15958999" cy="0"/>
          </a:xfrm>
          <a:prstGeom prst="line">
            <a:avLst/>
          </a:prstGeom>
          <a:ln cap="flat" w="19050">
            <a:solidFill>
              <a:srgbClr val="6C6F84"/>
            </a:solidFill>
            <a:prstDash val="solid"/>
            <a:headEnd type="none" len="sm" w="sm"/>
            <a:tailEnd type="none" len="sm" w="sm"/>
          </a:ln>
        </p:spPr>
      </p:sp>
      <p:sp>
        <p:nvSpPr>
          <p:cNvPr name="AutoShape 5" id="5"/>
          <p:cNvSpPr/>
          <p:nvPr/>
        </p:nvSpPr>
        <p:spPr>
          <a:xfrm flipH="true">
            <a:off x="1159474" y="9351336"/>
            <a:ext cx="15964025" cy="0"/>
          </a:xfrm>
          <a:prstGeom prst="line">
            <a:avLst/>
          </a:prstGeom>
          <a:ln cap="flat" w="19050">
            <a:solidFill>
              <a:srgbClr val="6C6F84"/>
            </a:solidFill>
            <a:prstDash val="solid"/>
            <a:headEnd type="none" len="sm" w="sm"/>
            <a:tailEnd type="none" len="sm" w="sm"/>
          </a:ln>
        </p:spPr>
      </p:sp>
      <p:sp>
        <p:nvSpPr>
          <p:cNvPr name="AutoShape 6" id="6"/>
          <p:cNvSpPr/>
          <p:nvPr/>
        </p:nvSpPr>
        <p:spPr>
          <a:xfrm flipV="true">
            <a:off x="921286" y="272639"/>
            <a:ext cx="0" cy="401721"/>
          </a:xfrm>
          <a:prstGeom prst="line">
            <a:avLst/>
          </a:prstGeom>
          <a:ln cap="flat" w="19050">
            <a:solidFill>
              <a:srgbClr val="6C6F84"/>
            </a:solidFill>
            <a:prstDash val="solid"/>
            <a:headEnd type="none" len="sm" w="sm"/>
            <a:tailEnd type="none" len="sm" w="sm"/>
          </a:ln>
        </p:spPr>
      </p:sp>
      <p:sp>
        <p:nvSpPr>
          <p:cNvPr name="AutoShape 7" id="7"/>
          <p:cNvSpPr/>
          <p:nvPr/>
        </p:nvSpPr>
        <p:spPr>
          <a:xfrm flipV="true">
            <a:off x="17356662" y="272639"/>
            <a:ext cx="0" cy="401721"/>
          </a:xfrm>
          <a:prstGeom prst="line">
            <a:avLst/>
          </a:prstGeom>
          <a:ln cap="flat" w="19050">
            <a:solidFill>
              <a:srgbClr val="6C6F84"/>
            </a:solidFill>
            <a:prstDash val="solid"/>
            <a:headEnd type="none" len="sm" w="sm"/>
            <a:tailEnd type="none" len="sm" w="sm"/>
          </a:ln>
        </p:spPr>
      </p:sp>
      <p:sp>
        <p:nvSpPr>
          <p:cNvPr name="AutoShape 8" id="8"/>
          <p:cNvSpPr/>
          <p:nvPr/>
        </p:nvSpPr>
        <p:spPr>
          <a:xfrm flipV="true">
            <a:off x="921286" y="9589524"/>
            <a:ext cx="0" cy="411078"/>
          </a:xfrm>
          <a:prstGeom prst="line">
            <a:avLst/>
          </a:prstGeom>
          <a:ln cap="flat" w="19050">
            <a:solidFill>
              <a:srgbClr val="6C6F84"/>
            </a:solidFill>
            <a:prstDash val="solid"/>
            <a:headEnd type="none" len="sm" w="sm"/>
            <a:tailEnd type="none" len="sm" w="sm"/>
          </a:ln>
        </p:spPr>
      </p:sp>
      <p:sp>
        <p:nvSpPr>
          <p:cNvPr name="AutoShape 9" id="9"/>
          <p:cNvSpPr/>
          <p:nvPr/>
        </p:nvSpPr>
        <p:spPr>
          <a:xfrm flipV="true">
            <a:off x="17356662" y="9589524"/>
            <a:ext cx="0" cy="411078"/>
          </a:xfrm>
          <a:prstGeom prst="line">
            <a:avLst/>
          </a:prstGeom>
          <a:ln cap="flat" w="19050">
            <a:solidFill>
              <a:srgbClr val="6C6F84"/>
            </a:solidFill>
            <a:prstDash val="solid"/>
            <a:headEnd type="none" len="sm" w="sm"/>
            <a:tailEnd type="none" len="sm" w="sm"/>
          </a:ln>
        </p:spPr>
      </p:sp>
      <p:sp>
        <p:nvSpPr>
          <p:cNvPr name="AutoShape 10" id="10"/>
          <p:cNvSpPr/>
          <p:nvPr/>
        </p:nvSpPr>
        <p:spPr>
          <a:xfrm flipH="true">
            <a:off x="286571" y="912548"/>
            <a:ext cx="396527" cy="0"/>
          </a:xfrm>
          <a:prstGeom prst="line">
            <a:avLst/>
          </a:prstGeom>
          <a:ln cap="flat" w="19050">
            <a:solidFill>
              <a:srgbClr val="6C6F84"/>
            </a:solidFill>
            <a:prstDash val="solid"/>
            <a:headEnd type="none" len="sm" w="sm"/>
            <a:tailEnd type="none" len="sm" w="sm"/>
          </a:ln>
        </p:spPr>
      </p:sp>
      <p:sp>
        <p:nvSpPr>
          <p:cNvPr name="AutoShape 11" id="11"/>
          <p:cNvSpPr/>
          <p:nvPr/>
        </p:nvSpPr>
        <p:spPr>
          <a:xfrm flipH="true">
            <a:off x="17594850" y="912548"/>
            <a:ext cx="406579" cy="0"/>
          </a:xfrm>
          <a:prstGeom prst="line">
            <a:avLst/>
          </a:prstGeom>
          <a:ln cap="flat" w="19050">
            <a:solidFill>
              <a:srgbClr val="6C6F84"/>
            </a:solidFill>
            <a:prstDash val="solid"/>
            <a:headEnd type="none" len="sm" w="sm"/>
            <a:tailEnd type="none" len="sm" w="sm"/>
          </a:ln>
        </p:spPr>
      </p:sp>
      <p:sp>
        <p:nvSpPr>
          <p:cNvPr name="AutoShape 12" id="12"/>
          <p:cNvSpPr/>
          <p:nvPr/>
        </p:nvSpPr>
        <p:spPr>
          <a:xfrm flipH="true">
            <a:off x="286571" y="9351336"/>
            <a:ext cx="396527" cy="0"/>
          </a:xfrm>
          <a:prstGeom prst="line">
            <a:avLst/>
          </a:prstGeom>
          <a:ln cap="flat" w="19050">
            <a:solidFill>
              <a:srgbClr val="6C6F84"/>
            </a:solidFill>
            <a:prstDash val="solid"/>
            <a:headEnd type="none" len="sm" w="sm"/>
            <a:tailEnd type="none" len="sm" w="sm"/>
          </a:ln>
        </p:spPr>
      </p:sp>
      <p:sp>
        <p:nvSpPr>
          <p:cNvPr name="AutoShape 13" id="13"/>
          <p:cNvSpPr/>
          <p:nvPr/>
        </p:nvSpPr>
        <p:spPr>
          <a:xfrm flipH="true">
            <a:off x="17599876" y="9351336"/>
            <a:ext cx="401553" cy="0"/>
          </a:xfrm>
          <a:prstGeom prst="line">
            <a:avLst/>
          </a:prstGeom>
          <a:ln cap="flat" w="19050">
            <a:solidFill>
              <a:srgbClr val="6C6F84"/>
            </a:solidFill>
            <a:prstDash val="solid"/>
            <a:headEnd type="none" len="sm" w="sm"/>
            <a:tailEnd type="none" len="sm" w="sm"/>
          </a:ln>
        </p:spPr>
      </p:sp>
      <p:grpSp>
        <p:nvGrpSpPr>
          <p:cNvPr name="Group 14" id="14"/>
          <p:cNvGrpSpPr/>
          <p:nvPr/>
        </p:nvGrpSpPr>
        <p:grpSpPr>
          <a:xfrm rot="0">
            <a:off x="2234833" y="3039119"/>
            <a:ext cx="3770901" cy="5270784"/>
            <a:chOff x="0" y="0"/>
            <a:chExt cx="1218451" cy="1703092"/>
          </a:xfrm>
        </p:grpSpPr>
        <p:sp>
          <p:nvSpPr>
            <p:cNvPr name="Freeform 15" id="15"/>
            <p:cNvSpPr/>
            <p:nvPr/>
          </p:nvSpPr>
          <p:spPr>
            <a:xfrm flipH="false" flipV="false" rot="0">
              <a:off x="0" y="0"/>
              <a:ext cx="1218451" cy="1703092"/>
            </a:xfrm>
            <a:custGeom>
              <a:avLst/>
              <a:gdLst/>
              <a:ahLst/>
              <a:cxnLst/>
              <a:rect r="r" b="b" t="t" l="l"/>
              <a:pathLst>
                <a:path h="1703092" w="1218451">
                  <a:moveTo>
                    <a:pt x="0" y="0"/>
                  </a:moveTo>
                  <a:lnTo>
                    <a:pt x="1218451" y="0"/>
                  </a:lnTo>
                  <a:lnTo>
                    <a:pt x="1218451" y="1703092"/>
                  </a:lnTo>
                  <a:lnTo>
                    <a:pt x="0" y="1703092"/>
                  </a:lnTo>
                  <a:close/>
                </a:path>
              </a:pathLst>
            </a:custGeom>
            <a:solidFill>
              <a:srgbClr val="000000">
                <a:alpha val="0"/>
              </a:srgbClr>
            </a:solidFill>
            <a:ln w="38100" cap="sq">
              <a:solidFill>
                <a:srgbClr val="CCCCCC"/>
              </a:solidFill>
              <a:prstDash val="solid"/>
              <a:miter/>
            </a:ln>
          </p:spPr>
        </p:sp>
        <p:sp>
          <p:nvSpPr>
            <p:cNvPr name="TextBox 16" id="16"/>
            <p:cNvSpPr txBox="true"/>
            <p:nvPr/>
          </p:nvSpPr>
          <p:spPr>
            <a:xfrm>
              <a:off x="0" y="-76200"/>
              <a:ext cx="1218451" cy="1779292"/>
            </a:xfrm>
            <a:prstGeom prst="rect">
              <a:avLst/>
            </a:prstGeom>
          </p:spPr>
          <p:txBody>
            <a:bodyPr anchor="ctr" rtlCol="false" tIns="50800" lIns="50800" bIns="50800" rIns="50800"/>
            <a:lstStyle/>
            <a:p>
              <a:pPr algn="ctr">
                <a:lnSpc>
                  <a:spcPts val="3360"/>
                </a:lnSpc>
              </a:pPr>
            </a:p>
          </p:txBody>
        </p:sp>
      </p:grpSp>
      <p:grpSp>
        <p:nvGrpSpPr>
          <p:cNvPr name="Group 17" id="17"/>
          <p:cNvGrpSpPr/>
          <p:nvPr/>
        </p:nvGrpSpPr>
        <p:grpSpPr>
          <a:xfrm rot="0">
            <a:off x="7344521" y="3039119"/>
            <a:ext cx="3770901" cy="5270784"/>
            <a:chOff x="0" y="0"/>
            <a:chExt cx="1218451" cy="1703092"/>
          </a:xfrm>
        </p:grpSpPr>
        <p:sp>
          <p:nvSpPr>
            <p:cNvPr name="Freeform 18" id="18"/>
            <p:cNvSpPr/>
            <p:nvPr/>
          </p:nvSpPr>
          <p:spPr>
            <a:xfrm flipH="false" flipV="false" rot="0">
              <a:off x="0" y="0"/>
              <a:ext cx="1218451" cy="1703092"/>
            </a:xfrm>
            <a:custGeom>
              <a:avLst/>
              <a:gdLst/>
              <a:ahLst/>
              <a:cxnLst/>
              <a:rect r="r" b="b" t="t" l="l"/>
              <a:pathLst>
                <a:path h="1703092" w="1218451">
                  <a:moveTo>
                    <a:pt x="0" y="0"/>
                  </a:moveTo>
                  <a:lnTo>
                    <a:pt x="1218451" y="0"/>
                  </a:lnTo>
                  <a:lnTo>
                    <a:pt x="1218451" y="1703092"/>
                  </a:lnTo>
                  <a:lnTo>
                    <a:pt x="0" y="1703092"/>
                  </a:lnTo>
                  <a:close/>
                </a:path>
              </a:pathLst>
            </a:custGeom>
            <a:solidFill>
              <a:srgbClr val="000000">
                <a:alpha val="0"/>
              </a:srgbClr>
            </a:solidFill>
            <a:ln w="38100" cap="sq">
              <a:solidFill>
                <a:srgbClr val="CCCCCC"/>
              </a:solidFill>
              <a:prstDash val="solid"/>
              <a:miter/>
            </a:ln>
          </p:spPr>
        </p:sp>
        <p:sp>
          <p:nvSpPr>
            <p:cNvPr name="TextBox 19" id="19"/>
            <p:cNvSpPr txBox="true"/>
            <p:nvPr/>
          </p:nvSpPr>
          <p:spPr>
            <a:xfrm>
              <a:off x="0" y="-76200"/>
              <a:ext cx="1218451" cy="1779292"/>
            </a:xfrm>
            <a:prstGeom prst="rect">
              <a:avLst/>
            </a:prstGeom>
          </p:spPr>
          <p:txBody>
            <a:bodyPr anchor="ctr" rtlCol="false" tIns="50800" lIns="50800" bIns="50800" rIns="50800"/>
            <a:lstStyle/>
            <a:p>
              <a:pPr algn="ctr">
                <a:lnSpc>
                  <a:spcPts val="3360"/>
                </a:lnSpc>
              </a:pPr>
            </a:p>
          </p:txBody>
        </p:sp>
      </p:grpSp>
      <p:sp>
        <p:nvSpPr>
          <p:cNvPr name="Freeform 20" id="20"/>
          <p:cNvSpPr/>
          <p:nvPr/>
        </p:nvSpPr>
        <p:spPr>
          <a:xfrm flipH="false" flipV="false" rot="0">
            <a:off x="12571144" y="3984996"/>
            <a:ext cx="3253289" cy="4066612"/>
          </a:xfrm>
          <a:custGeom>
            <a:avLst/>
            <a:gdLst/>
            <a:ahLst/>
            <a:cxnLst/>
            <a:rect r="r" b="b" t="t" l="l"/>
            <a:pathLst>
              <a:path h="4066612" w="3253289">
                <a:moveTo>
                  <a:pt x="0" y="0"/>
                </a:moveTo>
                <a:lnTo>
                  <a:pt x="3253290" y="0"/>
                </a:lnTo>
                <a:lnTo>
                  <a:pt x="3253290" y="4066612"/>
                </a:lnTo>
                <a:lnTo>
                  <a:pt x="0" y="4066612"/>
                </a:lnTo>
                <a:lnTo>
                  <a:pt x="0" y="0"/>
                </a:lnTo>
                <a:close/>
              </a:path>
            </a:pathLst>
          </a:custGeom>
          <a:blipFill>
            <a:blip r:embed="rId2">
              <a:alphaModFix amt="5000"/>
              <a:extLst>
                <a:ext uri="{96DAC541-7B7A-43D3-8B79-37D633B846F1}">
                  <asvg:svgBlip xmlns:asvg="http://schemas.microsoft.com/office/drawing/2016/SVG/main" r:embed="rId3"/>
                </a:ext>
              </a:extLst>
            </a:blip>
            <a:stretch>
              <a:fillRect l="-15515" t="0" r="-9484" b="0"/>
            </a:stretch>
          </a:blipFill>
          <a:ln cap="sq">
            <a:noFill/>
            <a:prstDash val="solid"/>
            <a:miter/>
          </a:ln>
        </p:spPr>
      </p:sp>
      <p:grpSp>
        <p:nvGrpSpPr>
          <p:cNvPr name="Group 21" id="21"/>
          <p:cNvGrpSpPr/>
          <p:nvPr/>
        </p:nvGrpSpPr>
        <p:grpSpPr>
          <a:xfrm rot="0">
            <a:off x="12302338" y="3039119"/>
            <a:ext cx="3770901" cy="5270784"/>
            <a:chOff x="0" y="0"/>
            <a:chExt cx="1218451" cy="1703092"/>
          </a:xfrm>
        </p:grpSpPr>
        <p:sp>
          <p:nvSpPr>
            <p:cNvPr name="Freeform 22" id="22"/>
            <p:cNvSpPr/>
            <p:nvPr/>
          </p:nvSpPr>
          <p:spPr>
            <a:xfrm flipH="false" flipV="false" rot="0">
              <a:off x="0" y="0"/>
              <a:ext cx="1218451" cy="1703092"/>
            </a:xfrm>
            <a:custGeom>
              <a:avLst/>
              <a:gdLst/>
              <a:ahLst/>
              <a:cxnLst/>
              <a:rect r="r" b="b" t="t" l="l"/>
              <a:pathLst>
                <a:path h="1703092" w="1218451">
                  <a:moveTo>
                    <a:pt x="0" y="0"/>
                  </a:moveTo>
                  <a:lnTo>
                    <a:pt x="1218451" y="0"/>
                  </a:lnTo>
                  <a:lnTo>
                    <a:pt x="1218451" y="1703092"/>
                  </a:lnTo>
                  <a:lnTo>
                    <a:pt x="0" y="1703092"/>
                  </a:lnTo>
                  <a:close/>
                </a:path>
              </a:pathLst>
            </a:custGeom>
            <a:solidFill>
              <a:srgbClr val="000000">
                <a:alpha val="0"/>
              </a:srgbClr>
            </a:solidFill>
            <a:ln w="38100" cap="sq">
              <a:solidFill>
                <a:srgbClr val="CCCCCC"/>
              </a:solidFill>
              <a:prstDash val="solid"/>
              <a:miter/>
            </a:ln>
          </p:spPr>
        </p:sp>
        <p:sp>
          <p:nvSpPr>
            <p:cNvPr name="TextBox 23" id="23"/>
            <p:cNvSpPr txBox="true"/>
            <p:nvPr/>
          </p:nvSpPr>
          <p:spPr>
            <a:xfrm>
              <a:off x="0" y="-76200"/>
              <a:ext cx="1218451" cy="1779292"/>
            </a:xfrm>
            <a:prstGeom prst="rect">
              <a:avLst/>
            </a:prstGeom>
          </p:spPr>
          <p:txBody>
            <a:bodyPr anchor="ctr" rtlCol="false" tIns="50800" lIns="50800" bIns="50800" rIns="50800"/>
            <a:lstStyle/>
            <a:p>
              <a:pPr algn="ctr">
                <a:lnSpc>
                  <a:spcPts val="3360"/>
                </a:lnSpc>
              </a:pPr>
            </a:p>
          </p:txBody>
        </p:sp>
      </p:grpSp>
      <p:sp>
        <p:nvSpPr>
          <p:cNvPr name="Freeform 24" id="24"/>
          <p:cNvSpPr/>
          <p:nvPr/>
        </p:nvSpPr>
        <p:spPr>
          <a:xfrm flipH="false" flipV="false" rot="0">
            <a:off x="6340366" y="5206228"/>
            <a:ext cx="690594" cy="1032459"/>
          </a:xfrm>
          <a:custGeom>
            <a:avLst/>
            <a:gdLst/>
            <a:ahLst/>
            <a:cxnLst/>
            <a:rect r="r" b="b" t="t" l="l"/>
            <a:pathLst>
              <a:path h="1032459" w="690594">
                <a:moveTo>
                  <a:pt x="0" y="0"/>
                </a:moveTo>
                <a:lnTo>
                  <a:pt x="690593" y="0"/>
                </a:lnTo>
                <a:lnTo>
                  <a:pt x="690593" y="1032459"/>
                </a:lnTo>
                <a:lnTo>
                  <a:pt x="0" y="10324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1363072" y="5206228"/>
            <a:ext cx="690594" cy="1032459"/>
          </a:xfrm>
          <a:custGeom>
            <a:avLst/>
            <a:gdLst/>
            <a:ahLst/>
            <a:cxnLst/>
            <a:rect r="r" b="b" t="t" l="l"/>
            <a:pathLst>
              <a:path h="1032459" w="690594">
                <a:moveTo>
                  <a:pt x="0" y="0"/>
                </a:moveTo>
                <a:lnTo>
                  <a:pt x="690594" y="0"/>
                </a:lnTo>
                <a:lnTo>
                  <a:pt x="690594" y="1032459"/>
                </a:lnTo>
                <a:lnTo>
                  <a:pt x="0" y="10324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6" id="26"/>
          <p:cNvSpPr txBox="true"/>
          <p:nvPr/>
        </p:nvSpPr>
        <p:spPr>
          <a:xfrm rot="0">
            <a:off x="2723435" y="4646275"/>
            <a:ext cx="2928120" cy="3282696"/>
          </a:xfrm>
          <a:prstGeom prst="rect">
            <a:avLst/>
          </a:prstGeom>
        </p:spPr>
        <p:txBody>
          <a:bodyPr anchor="t" rtlCol="false" tIns="0" lIns="0" bIns="0" rIns="0">
            <a:spAutoFit/>
          </a:bodyPr>
          <a:lstStyle/>
          <a:p>
            <a:pPr algn="l">
              <a:lnSpc>
                <a:spcPts val="3761"/>
              </a:lnSpc>
            </a:pPr>
            <a:r>
              <a:rPr lang="en-US" sz="1800" b="true">
                <a:solidFill>
                  <a:srgbClr val="6C6F84"/>
                </a:solidFill>
                <a:latin typeface="ZEN角ゴシックNEW Medium"/>
                <a:ea typeface="ZEN角ゴシックNEW Medium"/>
                <a:cs typeface="ZEN角ゴシックNEW Medium"/>
                <a:sym typeface="ZEN角ゴシックNEW Medium"/>
              </a:rPr>
              <a:t>市場やターゲット層のニーズを把握し、競合との差別化ポイントを明確にする。データ分析を基に、最適な戦略を策定し、プロダクトやサービスの方向性を固めることからスタートする。</a:t>
            </a:r>
          </a:p>
        </p:txBody>
      </p:sp>
      <p:sp>
        <p:nvSpPr>
          <p:cNvPr name="TextBox 27" id="27"/>
          <p:cNvSpPr txBox="true"/>
          <p:nvPr/>
        </p:nvSpPr>
        <p:spPr>
          <a:xfrm rot="0">
            <a:off x="7833124" y="4646275"/>
            <a:ext cx="2928120" cy="3282696"/>
          </a:xfrm>
          <a:prstGeom prst="rect">
            <a:avLst/>
          </a:prstGeom>
        </p:spPr>
        <p:txBody>
          <a:bodyPr anchor="t" rtlCol="false" tIns="0" lIns="0" bIns="0" rIns="0">
            <a:spAutoFit/>
          </a:bodyPr>
          <a:lstStyle/>
          <a:p>
            <a:pPr algn="l">
              <a:lnSpc>
                <a:spcPts val="3761"/>
              </a:lnSpc>
            </a:pPr>
            <a:r>
              <a:rPr lang="en-US" sz="1800" b="true">
                <a:solidFill>
                  <a:srgbClr val="6C6F84"/>
                </a:solidFill>
                <a:latin typeface="ZEN角ゴシックNEW Medium"/>
                <a:ea typeface="ZEN角ゴシックNEW Medium"/>
                <a:cs typeface="ZEN角ゴシックNEW Medium"/>
                <a:sym typeface="ZEN角ゴシックNEW Medium"/>
              </a:rPr>
              <a:t>ターゲットに響くプロモーションを展開し、認知度を向上させる。SNSや広告を活用し、ブランドの魅力を伝えながら、ユーザーとの接点を増やし、ファンを獲得する施策を実施する。</a:t>
            </a:r>
          </a:p>
        </p:txBody>
      </p:sp>
      <p:sp>
        <p:nvSpPr>
          <p:cNvPr name="TextBox 28" id="28"/>
          <p:cNvSpPr txBox="true"/>
          <p:nvPr/>
        </p:nvSpPr>
        <p:spPr>
          <a:xfrm rot="0">
            <a:off x="12790941" y="4646275"/>
            <a:ext cx="2928120" cy="3282696"/>
          </a:xfrm>
          <a:prstGeom prst="rect">
            <a:avLst/>
          </a:prstGeom>
        </p:spPr>
        <p:txBody>
          <a:bodyPr anchor="t" rtlCol="false" tIns="0" lIns="0" bIns="0" rIns="0">
            <a:spAutoFit/>
          </a:bodyPr>
          <a:lstStyle/>
          <a:p>
            <a:pPr algn="l">
              <a:lnSpc>
                <a:spcPts val="3761"/>
              </a:lnSpc>
            </a:pPr>
            <a:r>
              <a:rPr lang="en-US" sz="1800" b="true">
                <a:solidFill>
                  <a:srgbClr val="6C6F84"/>
                </a:solidFill>
                <a:latin typeface="ZEN角ゴシックNEW Medium"/>
                <a:ea typeface="ZEN角ゴシックNEW Medium"/>
                <a:cs typeface="ZEN角ゴシックNEW Medium"/>
                <a:sym typeface="ZEN角ゴシックNEW Medium"/>
              </a:rPr>
              <a:t>得られたフィードバックを基にサービスを改善し、継続的な成長を目指す。ユーザーとの関係を強化し、リピーターを増やすことで、ブランドの定着と長期的な成功を実現する。</a:t>
            </a:r>
          </a:p>
        </p:txBody>
      </p:sp>
      <p:sp>
        <p:nvSpPr>
          <p:cNvPr name="TextBox 29" id="29"/>
          <p:cNvSpPr txBox="true"/>
          <p:nvPr/>
        </p:nvSpPr>
        <p:spPr>
          <a:xfrm rot="0">
            <a:off x="2063866" y="2347418"/>
            <a:ext cx="1319139" cy="1536533"/>
          </a:xfrm>
          <a:prstGeom prst="rect">
            <a:avLst/>
          </a:prstGeom>
        </p:spPr>
        <p:txBody>
          <a:bodyPr anchor="t" rtlCol="false" tIns="0" lIns="0" bIns="0" rIns="0">
            <a:spAutoFit/>
          </a:bodyPr>
          <a:lstStyle/>
          <a:p>
            <a:pPr algn="l" marL="0" indent="0" lvl="0">
              <a:lnSpc>
                <a:spcPts val="11384"/>
              </a:lnSpc>
            </a:pPr>
            <a:r>
              <a:rPr lang="en-US" b="true" sz="8131" spc="-146">
                <a:solidFill>
                  <a:srgbClr val="6C6F84"/>
                </a:solidFill>
                <a:latin typeface="Futura Bold"/>
                <a:ea typeface="Futura Bold"/>
                <a:cs typeface="Futura Bold"/>
                <a:sym typeface="Futura Bold"/>
              </a:rPr>
              <a:t>01</a:t>
            </a:r>
          </a:p>
        </p:txBody>
      </p:sp>
      <p:sp>
        <p:nvSpPr>
          <p:cNvPr name="TextBox 30" id="30"/>
          <p:cNvSpPr txBox="true"/>
          <p:nvPr/>
        </p:nvSpPr>
        <p:spPr>
          <a:xfrm rot="0">
            <a:off x="7086573" y="2347418"/>
            <a:ext cx="1319139" cy="1536533"/>
          </a:xfrm>
          <a:prstGeom prst="rect">
            <a:avLst/>
          </a:prstGeom>
        </p:spPr>
        <p:txBody>
          <a:bodyPr anchor="t" rtlCol="false" tIns="0" lIns="0" bIns="0" rIns="0">
            <a:spAutoFit/>
          </a:bodyPr>
          <a:lstStyle/>
          <a:p>
            <a:pPr algn="l" marL="0" indent="0" lvl="0">
              <a:lnSpc>
                <a:spcPts val="11384"/>
              </a:lnSpc>
            </a:pPr>
            <a:r>
              <a:rPr lang="en-US" b="true" sz="8131" spc="-146">
                <a:solidFill>
                  <a:srgbClr val="26B9DB"/>
                </a:solidFill>
                <a:latin typeface="Futura Bold"/>
                <a:ea typeface="Futura Bold"/>
                <a:cs typeface="Futura Bold"/>
                <a:sym typeface="Futura Bold"/>
              </a:rPr>
              <a:t>02</a:t>
            </a:r>
          </a:p>
        </p:txBody>
      </p:sp>
      <p:sp>
        <p:nvSpPr>
          <p:cNvPr name="TextBox 31" id="31"/>
          <p:cNvSpPr txBox="true"/>
          <p:nvPr/>
        </p:nvSpPr>
        <p:spPr>
          <a:xfrm rot="0">
            <a:off x="12282266" y="2347418"/>
            <a:ext cx="1319139" cy="1536533"/>
          </a:xfrm>
          <a:prstGeom prst="rect">
            <a:avLst/>
          </a:prstGeom>
        </p:spPr>
        <p:txBody>
          <a:bodyPr anchor="t" rtlCol="false" tIns="0" lIns="0" bIns="0" rIns="0">
            <a:spAutoFit/>
          </a:bodyPr>
          <a:lstStyle/>
          <a:p>
            <a:pPr algn="l" marL="0" indent="0" lvl="0">
              <a:lnSpc>
                <a:spcPts val="11384"/>
              </a:lnSpc>
            </a:pPr>
            <a:r>
              <a:rPr lang="en-US" b="true" sz="8131" spc="-146">
                <a:solidFill>
                  <a:srgbClr val="FF56B1"/>
                </a:solidFill>
                <a:latin typeface="Futura Bold"/>
                <a:ea typeface="Futura Bold"/>
                <a:cs typeface="Futura Bold"/>
                <a:sym typeface="Futura Bold"/>
              </a:rPr>
              <a:t>03</a:t>
            </a:r>
          </a:p>
        </p:txBody>
      </p:sp>
      <p:sp>
        <p:nvSpPr>
          <p:cNvPr name="TextBox 32" id="32"/>
          <p:cNvSpPr txBox="true"/>
          <p:nvPr/>
        </p:nvSpPr>
        <p:spPr>
          <a:xfrm rot="0">
            <a:off x="2582839" y="3784971"/>
            <a:ext cx="3046409" cy="559324"/>
          </a:xfrm>
          <a:prstGeom prst="rect">
            <a:avLst/>
          </a:prstGeom>
        </p:spPr>
        <p:txBody>
          <a:bodyPr anchor="t" rtlCol="false" tIns="0" lIns="0" bIns="0" rIns="0">
            <a:spAutoFit/>
          </a:bodyPr>
          <a:lstStyle/>
          <a:p>
            <a:pPr algn="ctr">
              <a:lnSpc>
                <a:spcPts val="4617"/>
              </a:lnSpc>
            </a:pPr>
            <a:r>
              <a:rPr lang="en-US" b="true" sz="3017" spc="-434">
                <a:solidFill>
                  <a:srgbClr val="6C6F84"/>
                </a:solidFill>
                <a:latin typeface="ZEN角ゴシックNEW Bold"/>
                <a:ea typeface="ZEN角ゴシックNEW Bold"/>
                <a:cs typeface="ZEN角ゴシックNEW Bold"/>
                <a:sym typeface="ZEN角ゴシックNEW Bold"/>
              </a:rPr>
              <a:t>ファーストステップ</a:t>
            </a:r>
          </a:p>
        </p:txBody>
      </p:sp>
      <p:sp>
        <p:nvSpPr>
          <p:cNvPr name="TextBox 33" id="33"/>
          <p:cNvSpPr txBox="true"/>
          <p:nvPr/>
        </p:nvSpPr>
        <p:spPr>
          <a:xfrm rot="0">
            <a:off x="7692527" y="3784971"/>
            <a:ext cx="3068716" cy="559324"/>
          </a:xfrm>
          <a:prstGeom prst="rect">
            <a:avLst/>
          </a:prstGeom>
        </p:spPr>
        <p:txBody>
          <a:bodyPr anchor="t" rtlCol="false" tIns="0" lIns="0" bIns="0" rIns="0">
            <a:spAutoFit/>
          </a:bodyPr>
          <a:lstStyle/>
          <a:p>
            <a:pPr algn="ctr">
              <a:lnSpc>
                <a:spcPts val="4617"/>
              </a:lnSpc>
            </a:pPr>
            <a:r>
              <a:rPr lang="en-US" b="true" sz="3017" spc="-434">
                <a:solidFill>
                  <a:srgbClr val="26B9DB"/>
                </a:solidFill>
                <a:latin typeface="ZEN角ゴシックNEW Bold"/>
                <a:ea typeface="ZEN角ゴシックNEW Bold"/>
                <a:cs typeface="ZEN角ゴシックNEW Bold"/>
                <a:sym typeface="ZEN角ゴシックNEW Bold"/>
              </a:rPr>
              <a:t>セカンドステップ</a:t>
            </a:r>
          </a:p>
        </p:txBody>
      </p:sp>
      <p:sp>
        <p:nvSpPr>
          <p:cNvPr name="TextBox 34" id="34"/>
          <p:cNvSpPr txBox="true"/>
          <p:nvPr/>
        </p:nvSpPr>
        <p:spPr>
          <a:xfrm rot="0">
            <a:off x="12650344" y="3784971"/>
            <a:ext cx="3068716" cy="559324"/>
          </a:xfrm>
          <a:prstGeom prst="rect">
            <a:avLst/>
          </a:prstGeom>
        </p:spPr>
        <p:txBody>
          <a:bodyPr anchor="t" rtlCol="false" tIns="0" lIns="0" bIns="0" rIns="0">
            <a:spAutoFit/>
          </a:bodyPr>
          <a:lstStyle/>
          <a:p>
            <a:pPr algn="ctr">
              <a:lnSpc>
                <a:spcPts val="4617"/>
              </a:lnSpc>
            </a:pPr>
            <a:r>
              <a:rPr lang="en-US" b="true" sz="3017" spc="-434">
                <a:solidFill>
                  <a:srgbClr val="FF56B1"/>
                </a:solidFill>
                <a:latin typeface="ZEN角ゴシックNEW Bold"/>
                <a:ea typeface="ZEN角ゴシックNEW Bold"/>
                <a:cs typeface="ZEN角ゴシックNEW Bold"/>
                <a:sym typeface="ZEN角ゴシックNEW Bold"/>
              </a:rPr>
              <a:t>サードトステップ</a:t>
            </a:r>
          </a:p>
        </p:txBody>
      </p:sp>
      <p:sp>
        <p:nvSpPr>
          <p:cNvPr name="TextBox 35" id="35"/>
          <p:cNvSpPr txBox="true"/>
          <p:nvPr/>
        </p:nvSpPr>
        <p:spPr>
          <a:xfrm rot="0">
            <a:off x="1495556" y="1456634"/>
            <a:ext cx="5848965" cy="547884"/>
          </a:xfrm>
          <a:prstGeom prst="rect">
            <a:avLst/>
          </a:prstGeom>
        </p:spPr>
        <p:txBody>
          <a:bodyPr anchor="t" rtlCol="false" tIns="0" lIns="0" bIns="0" rIns="0">
            <a:spAutoFit/>
          </a:bodyPr>
          <a:lstStyle/>
          <a:p>
            <a:pPr algn="l">
              <a:lnSpc>
                <a:spcPts val="4643"/>
              </a:lnSpc>
              <a:spcBef>
                <a:spcPct val="0"/>
              </a:spcBef>
            </a:pPr>
            <a:r>
              <a:rPr lang="en-US" b="true" sz="2902" spc="1488">
                <a:solidFill>
                  <a:srgbClr val="2D8BBA"/>
                </a:solidFill>
                <a:latin typeface="ZEN角ゴシックNEW Bold"/>
                <a:ea typeface="ZEN角ゴシックNEW Bold"/>
                <a:cs typeface="ZEN角ゴシックNEW Bold"/>
                <a:sym typeface="ZEN角ゴシックNEW Bold"/>
              </a:rPr>
              <a:t>問題点と改善策</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AutoShape 3" id="3"/>
          <p:cNvSpPr/>
          <p:nvPr/>
        </p:nvSpPr>
        <p:spPr>
          <a:xfrm flipV="true">
            <a:off x="921286" y="1150736"/>
            <a:ext cx="0" cy="7962411"/>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17356662" y="1150736"/>
            <a:ext cx="0" cy="7962411"/>
          </a:xfrm>
          <a:prstGeom prst="line">
            <a:avLst/>
          </a:prstGeom>
          <a:ln cap="flat" w="19050">
            <a:solidFill>
              <a:srgbClr val="FFFFFF"/>
            </a:solidFill>
            <a:prstDash val="solid"/>
            <a:headEnd type="none" len="sm" w="sm"/>
            <a:tailEnd type="none" len="sm" w="sm"/>
          </a:ln>
        </p:spPr>
      </p:sp>
      <p:sp>
        <p:nvSpPr>
          <p:cNvPr name="AutoShape 5" id="5"/>
          <p:cNvSpPr/>
          <p:nvPr/>
        </p:nvSpPr>
        <p:spPr>
          <a:xfrm flipH="true">
            <a:off x="1159474" y="912548"/>
            <a:ext cx="15958999"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159474" y="9351336"/>
            <a:ext cx="15964025" cy="0"/>
          </a:xfrm>
          <a:prstGeom prst="line">
            <a:avLst/>
          </a:prstGeom>
          <a:ln cap="flat" w="19050">
            <a:solidFill>
              <a:srgbClr val="FFFFFF"/>
            </a:solidFill>
            <a:prstDash val="solid"/>
            <a:headEnd type="none" len="sm" w="sm"/>
            <a:tailEnd type="none" len="sm" w="sm"/>
          </a:ln>
        </p:spPr>
      </p:sp>
      <p:sp>
        <p:nvSpPr>
          <p:cNvPr name="AutoShape 7" id="7"/>
          <p:cNvSpPr/>
          <p:nvPr/>
        </p:nvSpPr>
        <p:spPr>
          <a:xfrm flipV="true">
            <a:off x="921286" y="272639"/>
            <a:ext cx="0" cy="401721"/>
          </a:xfrm>
          <a:prstGeom prst="line">
            <a:avLst/>
          </a:prstGeom>
          <a:ln cap="flat" w="19050">
            <a:solidFill>
              <a:srgbClr val="FFFFFF"/>
            </a:solidFill>
            <a:prstDash val="solid"/>
            <a:headEnd type="none" len="sm" w="sm"/>
            <a:tailEnd type="none" len="sm" w="sm"/>
          </a:ln>
        </p:spPr>
      </p:sp>
      <p:sp>
        <p:nvSpPr>
          <p:cNvPr name="AutoShape 8" id="8"/>
          <p:cNvSpPr/>
          <p:nvPr/>
        </p:nvSpPr>
        <p:spPr>
          <a:xfrm flipV="true">
            <a:off x="17356662" y="272639"/>
            <a:ext cx="0" cy="401721"/>
          </a:xfrm>
          <a:prstGeom prst="line">
            <a:avLst/>
          </a:prstGeom>
          <a:ln cap="flat" w="19050">
            <a:solidFill>
              <a:srgbClr val="FFFFFF"/>
            </a:solidFill>
            <a:prstDash val="solid"/>
            <a:headEnd type="none" len="sm" w="sm"/>
            <a:tailEnd type="none" len="sm" w="sm"/>
          </a:ln>
        </p:spPr>
      </p:sp>
      <p:sp>
        <p:nvSpPr>
          <p:cNvPr name="AutoShape 9" id="9"/>
          <p:cNvSpPr/>
          <p:nvPr/>
        </p:nvSpPr>
        <p:spPr>
          <a:xfrm flipV="true">
            <a:off x="921286" y="9589524"/>
            <a:ext cx="0" cy="411078"/>
          </a:xfrm>
          <a:prstGeom prst="line">
            <a:avLst/>
          </a:prstGeom>
          <a:ln cap="flat" w="19050">
            <a:solidFill>
              <a:srgbClr val="FFFFFF"/>
            </a:solidFill>
            <a:prstDash val="solid"/>
            <a:headEnd type="none" len="sm" w="sm"/>
            <a:tailEnd type="none" len="sm" w="sm"/>
          </a:ln>
        </p:spPr>
      </p:sp>
      <p:sp>
        <p:nvSpPr>
          <p:cNvPr name="AutoShape 10" id="10"/>
          <p:cNvSpPr/>
          <p:nvPr/>
        </p:nvSpPr>
        <p:spPr>
          <a:xfrm flipV="true">
            <a:off x="17356662" y="9589524"/>
            <a:ext cx="0" cy="411078"/>
          </a:xfrm>
          <a:prstGeom prst="line">
            <a:avLst/>
          </a:prstGeom>
          <a:ln cap="flat" w="19050">
            <a:solidFill>
              <a:srgbClr val="FFFFFF"/>
            </a:solidFill>
            <a:prstDash val="solid"/>
            <a:headEnd type="none" len="sm" w="sm"/>
            <a:tailEnd type="none" len="sm" w="sm"/>
          </a:ln>
        </p:spPr>
      </p:sp>
      <p:sp>
        <p:nvSpPr>
          <p:cNvPr name="AutoShape 11" id="11"/>
          <p:cNvSpPr/>
          <p:nvPr/>
        </p:nvSpPr>
        <p:spPr>
          <a:xfrm flipH="true">
            <a:off x="286571" y="912548"/>
            <a:ext cx="396527" cy="0"/>
          </a:xfrm>
          <a:prstGeom prst="line">
            <a:avLst/>
          </a:prstGeom>
          <a:ln cap="flat" w="19050">
            <a:solidFill>
              <a:srgbClr val="FFFFFF"/>
            </a:solidFill>
            <a:prstDash val="solid"/>
            <a:headEnd type="none" len="sm" w="sm"/>
            <a:tailEnd type="none" len="sm" w="sm"/>
          </a:ln>
        </p:spPr>
      </p:sp>
      <p:sp>
        <p:nvSpPr>
          <p:cNvPr name="AutoShape 12" id="12"/>
          <p:cNvSpPr/>
          <p:nvPr/>
        </p:nvSpPr>
        <p:spPr>
          <a:xfrm flipH="true">
            <a:off x="17594850" y="912548"/>
            <a:ext cx="406579" cy="0"/>
          </a:xfrm>
          <a:prstGeom prst="line">
            <a:avLst/>
          </a:prstGeom>
          <a:ln cap="flat" w="19050">
            <a:solidFill>
              <a:srgbClr val="FFFFFF"/>
            </a:solidFill>
            <a:prstDash val="solid"/>
            <a:headEnd type="none" len="sm" w="sm"/>
            <a:tailEnd type="none" len="sm" w="sm"/>
          </a:ln>
        </p:spPr>
      </p:sp>
      <p:sp>
        <p:nvSpPr>
          <p:cNvPr name="AutoShape 13" id="13"/>
          <p:cNvSpPr/>
          <p:nvPr/>
        </p:nvSpPr>
        <p:spPr>
          <a:xfrm flipH="true">
            <a:off x="286571" y="9351336"/>
            <a:ext cx="396527" cy="0"/>
          </a:xfrm>
          <a:prstGeom prst="line">
            <a:avLst/>
          </a:prstGeom>
          <a:ln cap="flat" w="19050">
            <a:solidFill>
              <a:srgbClr val="FFFFFF"/>
            </a:solidFill>
            <a:prstDash val="solid"/>
            <a:headEnd type="none" len="sm" w="sm"/>
            <a:tailEnd type="none" len="sm" w="sm"/>
          </a:ln>
        </p:spPr>
      </p:sp>
      <p:sp>
        <p:nvSpPr>
          <p:cNvPr name="AutoShape 14" id="14"/>
          <p:cNvSpPr/>
          <p:nvPr/>
        </p:nvSpPr>
        <p:spPr>
          <a:xfrm flipH="true">
            <a:off x="17599876" y="9351336"/>
            <a:ext cx="401553" cy="0"/>
          </a:xfrm>
          <a:prstGeom prst="line">
            <a:avLst/>
          </a:prstGeom>
          <a:ln cap="flat" w="19050">
            <a:solidFill>
              <a:srgbClr val="FFFFFF"/>
            </a:solidFill>
            <a:prstDash val="solid"/>
            <a:headEnd type="none" len="sm" w="sm"/>
            <a:tailEnd type="none" len="sm" w="sm"/>
          </a:ln>
        </p:spPr>
      </p:sp>
      <p:sp>
        <p:nvSpPr>
          <p:cNvPr name="TextBox 15" id="15"/>
          <p:cNvSpPr txBox="true"/>
          <p:nvPr/>
        </p:nvSpPr>
        <p:spPr>
          <a:xfrm rot="0">
            <a:off x="8605715" y="4006864"/>
            <a:ext cx="7454105" cy="866656"/>
          </a:xfrm>
          <a:prstGeom prst="rect">
            <a:avLst/>
          </a:prstGeom>
        </p:spPr>
        <p:txBody>
          <a:bodyPr anchor="t" rtlCol="false" tIns="0" lIns="0" bIns="0" rIns="0">
            <a:spAutoFit/>
          </a:bodyPr>
          <a:lstStyle/>
          <a:p>
            <a:pPr algn="l">
              <a:lnSpc>
                <a:spcPts val="7203"/>
              </a:lnSpc>
              <a:spcBef>
                <a:spcPct val="0"/>
              </a:spcBef>
            </a:pPr>
            <a:r>
              <a:rPr lang="en-US" b="true" sz="4502" spc="675">
                <a:solidFill>
                  <a:srgbClr val="FFFFFF"/>
                </a:solidFill>
                <a:latin typeface="ZEN角ゴシックNEW Bold"/>
                <a:ea typeface="ZEN角ゴシックNEW Bold"/>
                <a:cs typeface="ZEN角ゴシックNEW Bold"/>
                <a:sym typeface="ZEN角ゴシックNEW Bold"/>
              </a:rPr>
              <a:t>デザインコンセプト</a:t>
            </a:r>
          </a:p>
        </p:txBody>
      </p:sp>
      <p:sp>
        <p:nvSpPr>
          <p:cNvPr name="TextBox 16" id="16"/>
          <p:cNvSpPr txBox="true"/>
          <p:nvPr/>
        </p:nvSpPr>
        <p:spPr>
          <a:xfrm rot="0">
            <a:off x="8672390" y="4947838"/>
            <a:ext cx="7387430" cy="774700"/>
          </a:xfrm>
          <a:prstGeom prst="rect">
            <a:avLst/>
          </a:prstGeom>
        </p:spPr>
        <p:txBody>
          <a:bodyPr anchor="t" rtlCol="false" tIns="0" lIns="0" bIns="0" rIns="0">
            <a:spAutoFit/>
          </a:bodyPr>
          <a:lstStyle/>
          <a:p>
            <a:pPr algn="l">
              <a:lnSpc>
                <a:spcPts val="3200"/>
              </a:lnSpc>
            </a:pPr>
            <a:r>
              <a:rPr lang="en-US" sz="2000" spc="300" b="true">
                <a:solidFill>
                  <a:srgbClr val="FFFFFF"/>
                </a:solidFill>
                <a:latin typeface="ZEN角ゴシックNEW Medium"/>
                <a:ea typeface="ZEN角ゴシックNEW Medium"/>
                <a:cs typeface="ZEN角ゴシックNEW Medium"/>
                <a:sym typeface="ZEN角ゴシックNEW Medium"/>
              </a:rPr>
              <a:t>今回のサービスについて</a:t>
            </a:r>
          </a:p>
          <a:p>
            <a:pPr algn="l">
              <a:lnSpc>
                <a:spcPts val="3200"/>
              </a:lnSpc>
            </a:pPr>
            <a:r>
              <a:rPr lang="en-US" sz="2000" spc="300" b="true">
                <a:solidFill>
                  <a:srgbClr val="FFFFFF"/>
                </a:solidFill>
                <a:latin typeface="ZEN角ゴシックNEW Medium"/>
                <a:ea typeface="ZEN角ゴシックNEW Medium"/>
                <a:cs typeface="ZEN角ゴシックNEW Medium"/>
                <a:sym typeface="ZEN角ゴシックNEW Medium"/>
              </a:rPr>
              <a:t>デザインコンセプトを検討しました</a:t>
            </a:r>
          </a:p>
        </p:txBody>
      </p:sp>
      <p:sp>
        <p:nvSpPr>
          <p:cNvPr name="AutoShape 17" id="17"/>
          <p:cNvSpPr/>
          <p:nvPr/>
        </p:nvSpPr>
        <p:spPr>
          <a:xfrm flipH="true" flipV="true">
            <a:off x="7213654" y="4325140"/>
            <a:ext cx="0" cy="1397398"/>
          </a:xfrm>
          <a:prstGeom prst="line">
            <a:avLst/>
          </a:prstGeom>
          <a:ln cap="flat" w="19050">
            <a:solidFill>
              <a:srgbClr val="FFFFFF"/>
            </a:solidFill>
            <a:prstDash val="solid"/>
            <a:headEnd type="none" len="sm" w="sm"/>
            <a:tailEnd type="none" len="sm" w="sm"/>
          </a:ln>
        </p:spPr>
      </p:sp>
      <p:sp>
        <p:nvSpPr>
          <p:cNvPr name="TextBox 18" id="18"/>
          <p:cNvSpPr txBox="true"/>
          <p:nvPr/>
        </p:nvSpPr>
        <p:spPr>
          <a:xfrm rot="0">
            <a:off x="4103708" y="3288146"/>
            <a:ext cx="2723762" cy="2890759"/>
          </a:xfrm>
          <a:prstGeom prst="rect">
            <a:avLst/>
          </a:prstGeom>
        </p:spPr>
        <p:txBody>
          <a:bodyPr anchor="t" rtlCol="false" tIns="0" lIns="0" bIns="0" rIns="0">
            <a:spAutoFit/>
          </a:bodyPr>
          <a:lstStyle/>
          <a:p>
            <a:pPr algn="l" marL="0" indent="0" lvl="0">
              <a:lnSpc>
                <a:spcPts val="21266"/>
              </a:lnSpc>
            </a:pPr>
            <a:r>
              <a:rPr lang="en-US" b="true" sz="15190">
                <a:solidFill>
                  <a:srgbClr val="6C6F84"/>
                </a:solidFill>
                <a:latin typeface="Futura Bold"/>
                <a:ea typeface="Futura Bold"/>
                <a:cs typeface="Futura Bold"/>
                <a:sym typeface="Futura Bold"/>
              </a:rPr>
              <a:t>04</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921286" y="1150736"/>
            <a:ext cx="0" cy="7962411"/>
          </a:xfrm>
          <a:prstGeom prst="line">
            <a:avLst/>
          </a:prstGeom>
          <a:ln cap="flat" w="19050">
            <a:solidFill>
              <a:srgbClr val="6C6F84"/>
            </a:solidFill>
            <a:prstDash val="solid"/>
            <a:headEnd type="none" len="sm" w="sm"/>
            <a:tailEnd type="none" len="sm" w="sm"/>
          </a:ln>
        </p:spPr>
      </p:sp>
      <p:sp>
        <p:nvSpPr>
          <p:cNvPr name="AutoShape 3" id="3"/>
          <p:cNvSpPr/>
          <p:nvPr/>
        </p:nvSpPr>
        <p:spPr>
          <a:xfrm flipV="true">
            <a:off x="17356662" y="1150736"/>
            <a:ext cx="0" cy="7962411"/>
          </a:xfrm>
          <a:prstGeom prst="line">
            <a:avLst/>
          </a:prstGeom>
          <a:ln cap="flat" w="19050">
            <a:solidFill>
              <a:srgbClr val="6C6F84"/>
            </a:solidFill>
            <a:prstDash val="solid"/>
            <a:headEnd type="none" len="sm" w="sm"/>
            <a:tailEnd type="none" len="sm" w="sm"/>
          </a:ln>
        </p:spPr>
      </p:sp>
      <p:sp>
        <p:nvSpPr>
          <p:cNvPr name="AutoShape 4" id="4"/>
          <p:cNvSpPr/>
          <p:nvPr/>
        </p:nvSpPr>
        <p:spPr>
          <a:xfrm flipH="true">
            <a:off x="1159474" y="912548"/>
            <a:ext cx="15958999" cy="0"/>
          </a:xfrm>
          <a:prstGeom prst="line">
            <a:avLst/>
          </a:prstGeom>
          <a:ln cap="flat" w="19050">
            <a:solidFill>
              <a:srgbClr val="6C6F84"/>
            </a:solidFill>
            <a:prstDash val="solid"/>
            <a:headEnd type="none" len="sm" w="sm"/>
            <a:tailEnd type="none" len="sm" w="sm"/>
          </a:ln>
        </p:spPr>
      </p:sp>
      <p:sp>
        <p:nvSpPr>
          <p:cNvPr name="AutoShape 5" id="5"/>
          <p:cNvSpPr/>
          <p:nvPr/>
        </p:nvSpPr>
        <p:spPr>
          <a:xfrm flipH="true">
            <a:off x="1159474" y="9351336"/>
            <a:ext cx="15964025" cy="0"/>
          </a:xfrm>
          <a:prstGeom prst="line">
            <a:avLst/>
          </a:prstGeom>
          <a:ln cap="flat" w="19050">
            <a:solidFill>
              <a:srgbClr val="6C6F84"/>
            </a:solidFill>
            <a:prstDash val="solid"/>
            <a:headEnd type="none" len="sm" w="sm"/>
            <a:tailEnd type="none" len="sm" w="sm"/>
          </a:ln>
        </p:spPr>
      </p:sp>
      <p:sp>
        <p:nvSpPr>
          <p:cNvPr name="AutoShape 6" id="6"/>
          <p:cNvSpPr/>
          <p:nvPr/>
        </p:nvSpPr>
        <p:spPr>
          <a:xfrm flipV="true">
            <a:off x="921286" y="272639"/>
            <a:ext cx="0" cy="401721"/>
          </a:xfrm>
          <a:prstGeom prst="line">
            <a:avLst/>
          </a:prstGeom>
          <a:ln cap="flat" w="19050">
            <a:solidFill>
              <a:srgbClr val="6C6F84"/>
            </a:solidFill>
            <a:prstDash val="solid"/>
            <a:headEnd type="none" len="sm" w="sm"/>
            <a:tailEnd type="none" len="sm" w="sm"/>
          </a:ln>
        </p:spPr>
      </p:sp>
      <p:sp>
        <p:nvSpPr>
          <p:cNvPr name="AutoShape 7" id="7"/>
          <p:cNvSpPr/>
          <p:nvPr/>
        </p:nvSpPr>
        <p:spPr>
          <a:xfrm flipV="true">
            <a:off x="17356662" y="272639"/>
            <a:ext cx="0" cy="401721"/>
          </a:xfrm>
          <a:prstGeom prst="line">
            <a:avLst/>
          </a:prstGeom>
          <a:ln cap="flat" w="19050">
            <a:solidFill>
              <a:srgbClr val="6C6F84"/>
            </a:solidFill>
            <a:prstDash val="solid"/>
            <a:headEnd type="none" len="sm" w="sm"/>
            <a:tailEnd type="none" len="sm" w="sm"/>
          </a:ln>
        </p:spPr>
      </p:sp>
      <p:sp>
        <p:nvSpPr>
          <p:cNvPr name="AutoShape 8" id="8"/>
          <p:cNvSpPr/>
          <p:nvPr/>
        </p:nvSpPr>
        <p:spPr>
          <a:xfrm flipV="true">
            <a:off x="921286" y="9589524"/>
            <a:ext cx="0" cy="411078"/>
          </a:xfrm>
          <a:prstGeom prst="line">
            <a:avLst/>
          </a:prstGeom>
          <a:ln cap="flat" w="19050">
            <a:solidFill>
              <a:srgbClr val="6C6F84"/>
            </a:solidFill>
            <a:prstDash val="solid"/>
            <a:headEnd type="none" len="sm" w="sm"/>
            <a:tailEnd type="none" len="sm" w="sm"/>
          </a:ln>
        </p:spPr>
      </p:sp>
      <p:sp>
        <p:nvSpPr>
          <p:cNvPr name="AutoShape 9" id="9"/>
          <p:cNvSpPr/>
          <p:nvPr/>
        </p:nvSpPr>
        <p:spPr>
          <a:xfrm flipV="true">
            <a:off x="17356662" y="9589524"/>
            <a:ext cx="0" cy="411078"/>
          </a:xfrm>
          <a:prstGeom prst="line">
            <a:avLst/>
          </a:prstGeom>
          <a:ln cap="flat" w="19050">
            <a:solidFill>
              <a:srgbClr val="6C6F84"/>
            </a:solidFill>
            <a:prstDash val="solid"/>
            <a:headEnd type="none" len="sm" w="sm"/>
            <a:tailEnd type="none" len="sm" w="sm"/>
          </a:ln>
        </p:spPr>
      </p:sp>
      <p:sp>
        <p:nvSpPr>
          <p:cNvPr name="AutoShape 10" id="10"/>
          <p:cNvSpPr/>
          <p:nvPr/>
        </p:nvSpPr>
        <p:spPr>
          <a:xfrm flipH="true">
            <a:off x="286571" y="912548"/>
            <a:ext cx="396527" cy="0"/>
          </a:xfrm>
          <a:prstGeom prst="line">
            <a:avLst/>
          </a:prstGeom>
          <a:ln cap="flat" w="19050">
            <a:solidFill>
              <a:srgbClr val="6C6F84"/>
            </a:solidFill>
            <a:prstDash val="solid"/>
            <a:headEnd type="none" len="sm" w="sm"/>
            <a:tailEnd type="none" len="sm" w="sm"/>
          </a:ln>
        </p:spPr>
      </p:sp>
      <p:sp>
        <p:nvSpPr>
          <p:cNvPr name="AutoShape 11" id="11"/>
          <p:cNvSpPr/>
          <p:nvPr/>
        </p:nvSpPr>
        <p:spPr>
          <a:xfrm flipH="true">
            <a:off x="17594850" y="912548"/>
            <a:ext cx="406579" cy="0"/>
          </a:xfrm>
          <a:prstGeom prst="line">
            <a:avLst/>
          </a:prstGeom>
          <a:ln cap="flat" w="19050">
            <a:solidFill>
              <a:srgbClr val="6C6F84"/>
            </a:solidFill>
            <a:prstDash val="solid"/>
            <a:headEnd type="none" len="sm" w="sm"/>
            <a:tailEnd type="none" len="sm" w="sm"/>
          </a:ln>
        </p:spPr>
      </p:sp>
      <p:sp>
        <p:nvSpPr>
          <p:cNvPr name="AutoShape 12" id="12"/>
          <p:cNvSpPr/>
          <p:nvPr/>
        </p:nvSpPr>
        <p:spPr>
          <a:xfrm flipH="true">
            <a:off x="286571" y="9351336"/>
            <a:ext cx="396527" cy="0"/>
          </a:xfrm>
          <a:prstGeom prst="line">
            <a:avLst/>
          </a:prstGeom>
          <a:ln cap="flat" w="19050">
            <a:solidFill>
              <a:srgbClr val="6C6F84"/>
            </a:solidFill>
            <a:prstDash val="solid"/>
            <a:headEnd type="none" len="sm" w="sm"/>
            <a:tailEnd type="none" len="sm" w="sm"/>
          </a:ln>
        </p:spPr>
      </p:sp>
      <p:sp>
        <p:nvSpPr>
          <p:cNvPr name="AutoShape 13" id="13"/>
          <p:cNvSpPr/>
          <p:nvPr/>
        </p:nvSpPr>
        <p:spPr>
          <a:xfrm flipH="true">
            <a:off x="17599876" y="9351336"/>
            <a:ext cx="401553" cy="0"/>
          </a:xfrm>
          <a:prstGeom prst="line">
            <a:avLst/>
          </a:prstGeom>
          <a:ln cap="flat" w="19050">
            <a:solidFill>
              <a:srgbClr val="6C6F84"/>
            </a:solidFill>
            <a:prstDash val="solid"/>
            <a:headEnd type="none" len="sm" w="sm"/>
            <a:tailEnd type="none" len="sm" w="sm"/>
          </a:ln>
        </p:spPr>
      </p:sp>
      <p:sp>
        <p:nvSpPr>
          <p:cNvPr name="Freeform 14" id="14"/>
          <p:cNvSpPr/>
          <p:nvPr/>
        </p:nvSpPr>
        <p:spPr>
          <a:xfrm flipH="false" flipV="false" rot="0">
            <a:off x="1319374" y="1257718"/>
            <a:ext cx="2829473" cy="7735753"/>
          </a:xfrm>
          <a:custGeom>
            <a:avLst/>
            <a:gdLst/>
            <a:ahLst/>
            <a:cxnLst/>
            <a:rect r="r" b="b" t="t" l="l"/>
            <a:pathLst>
              <a:path h="7735753" w="2829473">
                <a:moveTo>
                  <a:pt x="0" y="0"/>
                </a:moveTo>
                <a:lnTo>
                  <a:pt x="2829472" y="0"/>
                </a:lnTo>
                <a:lnTo>
                  <a:pt x="2829472" y="7735753"/>
                </a:lnTo>
                <a:lnTo>
                  <a:pt x="0" y="7735753"/>
                </a:lnTo>
                <a:lnTo>
                  <a:pt x="0" y="0"/>
                </a:lnTo>
                <a:close/>
              </a:path>
            </a:pathLst>
          </a:custGeom>
          <a:blipFill>
            <a:blip r:embed="rId2"/>
            <a:stretch>
              <a:fillRect l="-111396" t="0" r="-224338" b="-6383"/>
            </a:stretch>
          </a:blipFill>
        </p:spPr>
      </p:sp>
      <p:sp>
        <p:nvSpPr>
          <p:cNvPr name="TextBox 15" id="15"/>
          <p:cNvSpPr txBox="true"/>
          <p:nvPr/>
        </p:nvSpPr>
        <p:spPr>
          <a:xfrm rot="0">
            <a:off x="6157749" y="1456634"/>
            <a:ext cx="4905180" cy="547884"/>
          </a:xfrm>
          <a:prstGeom prst="rect">
            <a:avLst/>
          </a:prstGeom>
        </p:spPr>
        <p:txBody>
          <a:bodyPr anchor="t" rtlCol="false" tIns="0" lIns="0" bIns="0" rIns="0">
            <a:spAutoFit/>
          </a:bodyPr>
          <a:lstStyle/>
          <a:p>
            <a:pPr algn="l">
              <a:lnSpc>
                <a:spcPts val="4643"/>
              </a:lnSpc>
              <a:spcBef>
                <a:spcPct val="0"/>
              </a:spcBef>
            </a:pPr>
            <a:r>
              <a:rPr lang="en-US" b="true" sz="2902" spc="435">
                <a:solidFill>
                  <a:srgbClr val="2D8BBA"/>
                </a:solidFill>
                <a:latin typeface="ZEN角ゴシックNEW Bold"/>
                <a:ea typeface="ZEN角ゴシックNEW Bold"/>
                <a:cs typeface="ZEN角ゴシックNEW Bold"/>
                <a:sym typeface="ZEN角ゴシックNEW Bold"/>
              </a:rPr>
              <a:t>コンセプト</a:t>
            </a:r>
          </a:p>
        </p:txBody>
      </p:sp>
      <p:sp>
        <p:nvSpPr>
          <p:cNvPr name="TextBox 16" id="16"/>
          <p:cNvSpPr txBox="true"/>
          <p:nvPr/>
        </p:nvSpPr>
        <p:spPr>
          <a:xfrm rot="0">
            <a:off x="6034819" y="3671435"/>
            <a:ext cx="10432163" cy="2253518"/>
          </a:xfrm>
          <a:prstGeom prst="rect">
            <a:avLst/>
          </a:prstGeom>
        </p:spPr>
        <p:txBody>
          <a:bodyPr anchor="t" rtlCol="false" tIns="0" lIns="0" bIns="0" rIns="0">
            <a:spAutoFit/>
          </a:bodyPr>
          <a:lstStyle/>
          <a:p>
            <a:pPr algn="l">
              <a:lnSpc>
                <a:spcPts val="9183"/>
              </a:lnSpc>
            </a:pPr>
            <a:r>
              <a:rPr lang="en-US" sz="6002" spc="900" b="true">
                <a:solidFill>
                  <a:srgbClr val="26B9DB"/>
                </a:solidFill>
                <a:latin typeface="ZEN角ゴシックNEW Bold"/>
                <a:ea typeface="ZEN角ゴシックNEW Bold"/>
                <a:cs typeface="ZEN角ゴシックNEW Bold"/>
                <a:sym typeface="ZEN角ゴシックNEW Bold"/>
              </a:rPr>
              <a:t>感動を呼ぶ、</a:t>
            </a:r>
          </a:p>
          <a:p>
            <a:pPr algn="l">
              <a:lnSpc>
                <a:spcPts val="9183"/>
              </a:lnSpc>
            </a:pPr>
            <a:r>
              <a:rPr lang="en-US" sz="6002" spc="900" b="true">
                <a:solidFill>
                  <a:srgbClr val="26B9DB"/>
                </a:solidFill>
                <a:latin typeface="ZEN角ゴシックNEW Bold"/>
                <a:ea typeface="ZEN角ゴシックNEW Bold"/>
                <a:cs typeface="ZEN角ゴシックNEW Bold"/>
                <a:sym typeface="ZEN角ゴシックNEW Bold"/>
              </a:rPr>
              <a:t>スマートな未来デザイン</a:t>
            </a:r>
          </a:p>
        </p:txBody>
      </p:sp>
      <p:sp>
        <p:nvSpPr>
          <p:cNvPr name="TextBox 17" id="17"/>
          <p:cNvSpPr txBox="true"/>
          <p:nvPr/>
        </p:nvSpPr>
        <p:spPr>
          <a:xfrm rot="0">
            <a:off x="4539371" y="807836"/>
            <a:ext cx="1625164" cy="1714500"/>
          </a:xfrm>
          <a:prstGeom prst="rect">
            <a:avLst/>
          </a:prstGeom>
        </p:spPr>
        <p:txBody>
          <a:bodyPr anchor="t" rtlCol="false" tIns="0" lIns="0" bIns="0" rIns="0">
            <a:spAutoFit/>
          </a:bodyPr>
          <a:lstStyle/>
          <a:p>
            <a:pPr algn="l" marL="0" indent="0" lvl="0">
              <a:lnSpc>
                <a:spcPts val="12599"/>
              </a:lnSpc>
            </a:pPr>
            <a:r>
              <a:rPr lang="en-US" b="true" sz="9000">
                <a:solidFill>
                  <a:srgbClr val="6C6F84"/>
                </a:solidFill>
                <a:latin typeface="Futura Bold"/>
                <a:ea typeface="Futura Bold"/>
                <a:cs typeface="Futura Bold"/>
                <a:sym typeface="Futura Bold"/>
              </a:rPr>
              <a:t>04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921286" y="1150736"/>
            <a:ext cx="0" cy="7962411"/>
          </a:xfrm>
          <a:prstGeom prst="line">
            <a:avLst/>
          </a:prstGeom>
          <a:ln cap="flat" w="19050">
            <a:solidFill>
              <a:srgbClr val="6C6F84"/>
            </a:solidFill>
            <a:prstDash val="solid"/>
            <a:headEnd type="none" len="sm" w="sm"/>
            <a:tailEnd type="none" len="sm" w="sm"/>
          </a:ln>
        </p:spPr>
      </p:sp>
      <p:sp>
        <p:nvSpPr>
          <p:cNvPr name="AutoShape 3" id="3"/>
          <p:cNvSpPr/>
          <p:nvPr/>
        </p:nvSpPr>
        <p:spPr>
          <a:xfrm flipV="true">
            <a:off x="17356662" y="1150736"/>
            <a:ext cx="0" cy="7962411"/>
          </a:xfrm>
          <a:prstGeom prst="line">
            <a:avLst/>
          </a:prstGeom>
          <a:ln cap="flat" w="19050">
            <a:solidFill>
              <a:srgbClr val="6C6F84"/>
            </a:solidFill>
            <a:prstDash val="solid"/>
            <a:headEnd type="none" len="sm" w="sm"/>
            <a:tailEnd type="none" len="sm" w="sm"/>
          </a:ln>
        </p:spPr>
      </p:sp>
      <p:sp>
        <p:nvSpPr>
          <p:cNvPr name="AutoShape 4" id="4"/>
          <p:cNvSpPr/>
          <p:nvPr/>
        </p:nvSpPr>
        <p:spPr>
          <a:xfrm flipH="true">
            <a:off x="1159474" y="912548"/>
            <a:ext cx="15958999" cy="0"/>
          </a:xfrm>
          <a:prstGeom prst="line">
            <a:avLst/>
          </a:prstGeom>
          <a:ln cap="flat" w="19050">
            <a:solidFill>
              <a:srgbClr val="6C6F84"/>
            </a:solidFill>
            <a:prstDash val="solid"/>
            <a:headEnd type="none" len="sm" w="sm"/>
            <a:tailEnd type="none" len="sm" w="sm"/>
          </a:ln>
        </p:spPr>
      </p:sp>
      <p:sp>
        <p:nvSpPr>
          <p:cNvPr name="AutoShape 5" id="5"/>
          <p:cNvSpPr/>
          <p:nvPr/>
        </p:nvSpPr>
        <p:spPr>
          <a:xfrm flipH="true">
            <a:off x="1159474" y="9351336"/>
            <a:ext cx="15964025" cy="0"/>
          </a:xfrm>
          <a:prstGeom prst="line">
            <a:avLst/>
          </a:prstGeom>
          <a:ln cap="flat" w="19050">
            <a:solidFill>
              <a:srgbClr val="6C6F84"/>
            </a:solidFill>
            <a:prstDash val="solid"/>
            <a:headEnd type="none" len="sm" w="sm"/>
            <a:tailEnd type="none" len="sm" w="sm"/>
          </a:ln>
        </p:spPr>
      </p:sp>
      <p:sp>
        <p:nvSpPr>
          <p:cNvPr name="AutoShape 6" id="6"/>
          <p:cNvSpPr/>
          <p:nvPr/>
        </p:nvSpPr>
        <p:spPr>
          <a:xfrm flipV="true">
            <a:off x="921286" y="272639"/>
            <a:ext cx="0" cy="401721"/>
          </a:xfrm>
          <a:prstGeom prst="line">
            <a:avLst/>
          </a:prstGeom>
          <a:ln cap="flat" w="19050">
            <a:solidFill>
              <a:srgbClr val="6C6F84"/>
            </a:solidFill>
            <a:prstDash val="solid"/>
            <a:headEnd type="none" len="sm" w="sm"/>
            <a:tailEnd type="none" len="sm" w="sm"/>
          </a:ln>
        </p:spPr>
      </p:sp>
      <p:sp>
        <p:nvSpPr>
          <p:cNvPr name="AutoShape 7" id="7"/>
          <p:cNvSpPr/>
          <p:nvPr/>
        </p:nvSpPr>
        <p:spPr>
          <a:xfrm flipV="true">
            <a:off x="17356662" y="272639"/>
            <a:ext cx="0" cy="401721"/>
          </a:xfrm>
          <a:prstGeom prst="line">
            <a:avLst/>
          </a:prstGeom>
          <a:ln cap="flat" w="19050">
            <a:solidFill>
              <a:srgbClr val="6C6F84"/>
            </a:solidFill>
            <a:prstDash val="solid"/>
            <a:headEnd type="none" len="sm" w="sm"/>
            <a:tailEnd type="none" len="sm" w="sm"/>
          </a:ln>
        </p:spPr>
      </p:sp>
      <p:sp>
        <p:nvSpPr>
          <p:cNvPr name="AutoShape 8" id="8"/>
          <p:cNvSpPr/>
          <p:nvPr/>
        </p:nvSpPr>
        <p:spPr>
          <a:xfrm flipV="true">
            <a:off x="921286" y="9589524"/>
            <a:ext cx="0" cy="411078"/>
          </a:xfrm>
          <a:prstGeom prst="line">
            <a:avLst/>
          </a:prstGeom>
          <a:ln cap="flat" w="19050">
            <a:solidFill>
              <a:srgbClr val="6C6F84"/>
            </a:solidFill>
            <a:prstDash val="solid"/>
            <a:headEnd type="none" len="sm" w="sm"/>
            <a:tailEnd type="none" len="sm" w="sm"/>
          </a:ln>
        </p:spPr>
      </p:sp>
      <p:sp>
        <p:nvSpPr>
          <p:cNvPr name="AutoShape 9" id="9"/>
          <p:cNvSpPr/>
          <p:nvPr/>
        </p:nvSpPr>
        <p:spPr>
          <a:xfrm flipV="true">
            <a:off x="17356662" y="9589524"/>
            <a:ext cx="0" cy="411078"/>
          </a:xfrm>
          <a:prstGeom prst="line">
            <a:avLst/>
          </a:prstGeom>
          <a:ln cap="flat" w="19050">
            <a:solidFill>
              <a:srgbClr val="6C6F84"/>
            </a:solidFill>
            <a:prstDash val="solid"/>
            <a:headEnd type="none" len="sm" w="sm"/>
            <a:tailEnd type="none" len="sm" w="sm"/>
          </a:ln>
        </p:spPr>
      </p:sp>
      <p:sp>
        <p:nvSpPr>
          <p:cNvPr name="AutoShape 10" id="10"/>
          <p:cNvSpPr/>
          <p:nvPr/>
        </p:nvSpPr>
        <p:spPr>
          <a:xfrm flipH="true">
            <a:off x="286571" y="912548"/>
            <a:ext cx="396527" cy="0"/>
          </a:xfrm>
          <a:prstGeom prst="line">
            <a:avLst/>
          </a:prstGeom>
          <a:ln cap="flat" w="19050">
            <a:solidFill>
              <a:srgbClr val="6C6F84"/>
            </a:solidFill>
            <a:prstDash val="solid"/>
            <a:headEnd type="none" len="sm" w="sm"/>
            <a:tailEnd type="none" len="sm" w="sm"/>
          </a:ln>
        </p:spPr>
      </p:sp>
      <p:sp>
        <p:nvSpPr>
          <p:cNvPr name="AutoShape 11" id="11"/>
          <p:cNvSpPr/>
          <p:nvPr/>
        </p:nvSpPr>
        <p:spPr>
          <a:xfrm flipH="true">
            <a:off x="17594850" y="912548"/>
            <a:ext cx="406579" cy="0"/>
          </a:xfrm>
          <a:prstGeom prst="line">
            <a:avLst/>
          </a:prstGeom>
          <a:ln cap="flat" w="19050">
            <a:solidFill>
              <a:srgbClr val="6C6F84"/>
            </a:solidFill>
            <a:prstDash val="solid"/>
            <a:headEnd type="none" len="sm" w="sm"/>
            <a:tailEnd type="none" len="sm" w="sm"/>
          </a:ln>
        </p:spPr>
      </p:sp>
      <p:sp>
        <p:nvSpPr>
          <p:cNvPr name="AutoShape 12" id="12"/>
          <p:cNvSpPr/>
          <p:nvPr/>
        </p:nvSpPr>
        <p:spPr>
          <a:xfrm flipH="true">
            <a:off x="286571" y="9351336"/>
            <a:ext cx="396527" cy="0"/>
          </a:xfrm>
          <a:prstGeom prst="line">
            <a:avLst/>
          </a:prstGeom>
          <a:ln cap="flat" w="19050">
            <a:solidFill>
              <a:srgbClr val="6C6F84"/>
            </a:solidFill>
            <a:prstDash val="solid"/>
            <a:headEnd type="none" len="sm" w="sm"/>
            <a:tailEnd type="none" len="sm" w="sm"/>
          </a:ln>
        </p:spPr>
      </p:sp>
      <p:sp>
        <p:nvSpPr>
          <p:cNvPr name="AutoShape 13" id="13"/>
          <p:cNvSpPr/>
          <p:nvPr/>
        </p:nvSpPr>
        <p:spPr>
          <a:xfrm flipH="true">
            <a:off x="17599876" y="9351336"/>
            <a:ext cx="401553" cy="0"/>
          </a:xfrm>
          <a:prstGeom prst="line">
            <a:avLst/>
          </a:prstGeom>
          <a:ln cap="flat" w="19050">
            <a:solidFill>
              <a:srgbClr val="6C6F84"/>
            </a:solidFill>
            <a:prstDash val="solid"/>
            <a:headEnd type="none" len="sm" w="sm"/>
            <a:tailEnd type="none" len="sm" w="sm"/>
          </a:ln>
        </p:spPr>
      </p:sp>
      <p:grpSp>
        <p:nvGrpSpPr>
          <p:cNvPr name="Group 14" id="14"/>
          <p:cNvGrpSpPr/>
          <p:nvPr/>
        </p:nvGrpSpPr>
        <p:grpSpPr>
          <a:xfrm rot="0">
            <a:off x="7410509" y="1570934"/>
            <a:ext cx="9320457" cy="7104394"/>
            <a:chOff x="0" y="0"/>
            <a:chExt cx="12427275" cy="9472525"/>
          </a:xfrm>
        </p:grpSpPr>
        <p:pic>
          <p:nvPicPr>
            <p:cNvPr name="Picture 15" id="15"/>
            <p:cNvPicPr>
              <a:picLocks noChangeAspect="true"/>
            </p:cNvPicPr>
            <p:nvPr/>
          </p:nvPicPr>
          <p:blipFill>
            <a:blip r:embed="rId2"/>
            <a:srcRect l="6296" t="0" r="6296" b="0"/>
            <a:stretch>
              <a:fillRect/>
            </a:stretch>
          </p:blipFill>
          <p:spPr>
            <a:xfrm flipH="false" flipV="false">
              <a:off x="0" y="0"/>
              <a:ext cx="12427275" cy="9472525"/>
            </a:xfrm>
            <a:prstGeom prst="rect">
              <a:avLst/>
            </a:prstGeom>
          </p:spPr>
        </p:pic>
      </p:grpSp>
      <p:sp>
        <p:nvSpPr>
          <p:cNvPr name="TextBox 16" id="16"/>
          <p:cNvSpPr txBox="true"/>
          <p:nvPr/>
        </p:nvSpPr>
        <p:spPr>
          <a:xfrm rot="0">
            <a:off x="2133405" y="3211800"/>
            <a:ext cx="4604120" cy="1397409"/>
          </a:xfrm>
          <a:prstGeom prst="rect">
            <a:avLst/>
          </a:prstGeom>
        </p:spPr>
        <p:txBody>
          <a:bodyPr anchor="t" rtlCol="false" tIns="0" lIns="0" bIns="0" rIns="0">
            <a:spAutoFit/>
          </a:bodyPr>
          <a:lstStyle/>
          <a:p>
            <a:pPr algn="l">
              <a:lnSpc>
                <a:spcPts val="5664"/>
              </a:lnSpc>
            </a:pPr>
            <a:r>
              <a:rPr lang="en-US" sz="3702" spc="1129" b="true">
                <a:solidFill>
                  <a:srgbClr val="6C6F84"/>
                </a:solidFill>
                <a:latin typeface="ZEN角ゴシックNEW Bold"/>
                <a:ea typeface="ZEN角ゴシックNEW Bold"/>
                <a:cs typeface="ZEN角ゴシックNEW Bold"/>
                <a:sym typeface="ZEN角ゴシックNEW Bold"/>
              </a:rPr>
              <a:t>スマートな</a:t>
            </a:r>
          </a:p>
          <a:p>
            <a:pPr algn="l">
              <a:lnSpc>
                <a:spcPts val="5664"/>
              </a:lnSpc>
            </a:pPr>
            <a:r>
              <a:rPr lang="en-US" sz="3702" spc="1129" b="true">
                <a:solidFill>
                  <a:srgbClr val="6C6F84"/>
                </a:solidFill>
                <a:latin typeface="ZEN角ゴシックNEW Bold"/>
                <a:ea typeface="ZEN角ゴシックNEW Bold"/>
                <a:cs typeface="ZEN角ゴシックNEW Bold"/>
                <a:sym typeface="ZEN角ゴシックNEW Bold"/>
              </a:rPr>
              <a:t>未来デザインへ</a:t>
            </a:r>
          </a:p>
        </p:txBody>
      </p:sp>
      <p:sp>
        <p:nvSpPr>
          <p:cNvPr name="TextBox 17" id="17"/>
          <p:cNvSpPr txBox="true"/>
          <p:nvPr/>
        </p:nvSpPr>
        <p:spPr>
          <a:xfrm rot="0">
            <a:off x="2133405" y="5166317"/>
            <a:ext cx="4235989" cy="3482975"/>
          </a:xfrm>
          <a:prstGeom prst="rect">
            <a:avLst/>
          </a:prstGeom>
        </p:spPr>
        <p:txBody>
          <a:bodyPr anchor="t" rtlCol="false" tIns="0" lIns="0" bIns="0" rIns="0">
            <a:spAutoFit/>
          </a:bodyPr>
          <a:lstStyle/>
          <a:p>
            <a:pPr algn="l">
              <a:lnSpc>
                <a:spcPts val="4000"/>
              </a:lnSpc>
            </a:pPr>
            <a:r>
              <a:rPr lang="en-US" sz="2000" spc="300" b="true">
                <a:solidFill>
                  <a:srgbClr val="6C6F84"/>
                </a:solidFill>
                <a:latin typeface="ZEN角ゴシックNEW Medium"/>
                <a:ea typeface="ZEN角ゴシックNEW Medium"/>
                <a:cs typeface="ZEN角ゴシックNEW Medium"/>
                <a:sym typeface="ZEN角ゴシックNEW Medium"/>
              </a:rPr>
              <a:t>テクノロジーと創造力を融合し、より快適で効率的な未来をデザインする。シンプルかつ洗練されたアイデアで、人々の生活を豊かにし、新しい価値を生み出すスマートなソリューションを提供していく。</a:t>
            </a:r>
          </a:p>
        </p:txBody>
      </p:sp>
      <p:sp>
        <p:nvSpPr>
          <p:cNvPr name="TextBox 18" id="18"/>
          <p:cNvSpPr txBox="true"/>
          <p:nvPr/>
        </p:nvSpPr>
        <p:spPr>
          <a:xfrm rot="0">
            <a:off x="2991036" y="1456634"/>
            <a:ext cx="4016180" cy="547884"/>
          </a:xfrm>
          <a:prstGeom prst="rect">
            <a:avLst/>
          </a:prstGeom>
        </p:spPr>
        <p:txBody>
          <a:bodyPr anchor="t" rtlCol="false" tIns="0" lIns="0" bIns="0" rIns="0">
            <a:spAutoFit/>
          </a:bodyPr>
          <a:lstStyle/>
          <a:p>
            <a:pPr algn="l">
              <a:lnSpc>
                <a:spcPts val="4643"/>
              </a:lnSpc>
              <a:spcBef>
                <a:spcPct val="0"/>
              </a:spcBef>
            </a:pPr>
            <a:r>
              <a:rPr lang="en-US" b="true" sz="2902" spc="95">
                <a:solidFill>
                  <a:srgbClr val="2D8BBA"/>
                </a:solidFill>
                <a:latin typeface="ZEN角ゴシックNEW Bold"/>
                <a:ea typeface="ZEN角ゴシックNEW Bold"/>
                <a:cs typeface="ZEN角ゴシックNEW Bold"/>
                <a:sym typeface="ZEN角ゴシックNEW Bold"/>
              </a:rPr>
              <a:t>コンセプト</a:t>
            </a:r>
          </a:p>
        </p:txBody>
      </p:sp>
      <p:sp>
        <p:nvSpPr>
          <p:cNvPr name="TextBox 19" id="19"/>
          <p:cNvSpPr txBox="true"/>
          <p:nvPr/>
        </p:nvSpPr>
        <p:spPr>
          <a:xfrm rot="0">
            <a:off x="1365872" y="807836"/>
            <a:ext cx="1625164" cy="1714500"/>
          </a:xfrm>
          <a:prstGeom prst="rect">
            <a:avLst/>
          </a:prstGeom>
        </p:spPr>
        <p:txBody>
          <a:bodyPr anchor="t" rtlCol="false" tIns="0" lIns="0" bIns="0" rIns="0">
            <a:spAutoFit/>
          </a:bodyPr>
          <a:lstStyle/>
          <a:p>
            <a:pPr algn="l" marL="0" indent="0" lvl="0">
              <a:lnSpc>
                <a:spcPts val="12599"/>
              </a:lnSpc>
            </a:pPr>
            <a:r>
              <a:rPr lang="en-US" b="true" sz="9000">
                <a:solidFill>
                  <a:srgbClr val="6C6F84"/>
                </a:solidFill>
                <a:latin typeface="Futura Bold"/>
                <a:ea typeface="Futura Bold"/>
                <a:cs typeface="Futura Bold"/>
                <a:sym typeface="Futura Bold"/>
              </a:rPr>
              <a:t>04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AutoShape 3" id="3"/>
          <p:cNvSpPr/>
          <p:nvPr/>
        </p:nvSpPr>
        <p:spPr>
          <a:xfrm flipV="true">
            <a:off x="921286" y="1150736"/>
            <a:ext cx="0" cy="7962411"/>
          </a:xfrm>
          <a:prstGeom prst="line">
            <a:avLst/>
          </a:prstGeom>
          <a:ln cap="flat" w="19050">
            <a:solidFill>
              <a:srgbClr val="6C6F84"/>
            </a:solidFill>
            <a:prstDash val="solid"/>
            <a:headEnd type="none" len="sm" w="sm"/>
            <a:tailEnd type="none" len="sm" w="sm"/>
          </a:ln>
        </p:spPr>
      </p:sp>
      <p:sp>
        <p:nvSpPr>
          <p:cNvPr name="AutoShape 4" id="4"/>
          <p:cNvSpPr/>
          <p:nvPr/>
        </p:nvSpPr>
        <p:spPr>
          <a:xfrm flipV="true">
            <a:off x="17356662" y="1150736"/>
            <a:ext cx="0" cy="7962411"/>
          </a:xfrm>
          <a:prstGeom prst="line">
            <a:avLst/>
          </a:prstGeom>
          <a:ln cap="flat" w="19050">
            <a:solidFill>
              <a:srgbClr val="6C6F84"/>
            </a:solidFill>
            <a:prstDash val="solid"/>
            <a:headEnd type="none" len="sm" w="sm"/>
            <a:tailEnd type="none" len="sm" w="sm"/>
          </a:ln>
        </p:spPr>
      </p:sp>
      <p:sp>
        <p:nvSpPr>
          <p:cNvPr name="AutoShape 5" id="5"/>
          <p:cNvSpPr/>
          <p:nvPr/>
        </p:nvSpPr>
        <p:spPr>
          <a:xfrm flipH="true">
            <a:off x="1159474" y="912548"/>
            <a:ext cx="15958999" cy="0"/>
          </a:xfrm>
          <a:prstGeom prst="line">
            <a:avLst/>
          </a:prstGeom>
          <a:ln cap="flat" w="19050">
            <a:solidFill>
              <a:srgbClr val="6C6F84"/>
            </a:solidFill>
            <a:prstDash val="solid"/>
            <a:headEnd type="none" len="sm" w="sm"/>
            <a:tailEnd type="none" len="sm" w="sm"/>
          </a:ln>
        </p:spPr>
      </p:sp>
      <p:sp>
        <p:nvSpPr>
          <p:cNvPr name="AutoShape 6" id="6"/>
          <p:cNvSpPr/>
          <p:nvPr/>
        </p:nvSpPr>
        <p:spPr>
          <a:xfrm flipH="true">
            <a:off x="1159474" y="9351336"/>
            <a:ext cx="15964025" cy="0"/>
          </a:xfrm>
          <a:prstGeom prst="line">
            <a:avLst/>
          </a:prstGeom>
          <a:ln cap="flat" w="19050">
            <a:solidFill>
              <a:srgbClr val="6C6F84"/>
            </a:solidFill>
            <a:prstDash val="solid"/>
            <a:headEnd type="none" len="sm" w="sm"/>
            <a:tailEnd type="none" len="sm" w="sm"/>
          </a:ln>
        </p:spPr>
      </p:sp>
      <p:sp>
        <p:nvSpPr>
          <p:cNvPr name="AutoShape 7" id="7"/>
          <p:cNvSpPr/>
          <p:nvPr/>
        </p:nvSpPr>
        <p:spPr>
          <a:xfrm flipV="true">
            <a:off x="921286" y="272639"/>
            <a:ext cx="0" cy="401721"/>
          </a:xfrm>
          <a:prstGeom prst="line">
            <a:avLst/>
          </a:prstGeom>
          <a:ln cap="flat" w="19050">
            <a:solidFill>
              <a:srgbClr val="6C6F84"/>
            </a:solidFill>
            <a:prstDash val="solid"/>
            <a:headEnd type="none" len="sm" w="sm"/>
            <a:tailEnd type="none" len="sm" w="sm"/>
          </a:ln>
        </p:spPr>
      </p:sp>
      <p:sp>
        <p:nvSpPr>
          <p:cNvPr name="AutoShape 8" id="8"/>
          <p:cNvSpPr/>
          <p:nvPr/>
        </p:nvSpPr>
        <p:spPr>
          <a:xfrm flipV="true">
            <a:off x="17356662" y="272639"/>
            <a:ext cx="0" cy="401721"/>
          </a:xfrm>
          <a:prstGeom prst="line">
            <a:avLst/>
          </a:prstGeom>
          <a:ln cap="flat" w="19050">
            <a:solidFill>
              <a:srgbClr val="6C6F84"/>
            </a:solidFill>
            <a:prstDash val="solid"/>
            <a:headEnd type="none" len="sm" w="sm"/>
            <a:tailEnd type="none" len="sm" w="sm"/>
          </a:ln>
        </p:spPr>
      </p:sp>
      <p:sp>
        <p:nvSpPr>
          <p:cNvPr name="AutoShape 9" id="9"/>
          <p:cNvSpPr/>
          <p:nvPr/>
        </p:nvSpPr>
        <p:spPr>
          <a:xfrm flipV="true">
            <a:off x="921286" y="9589524"/>
            <a:ext cx="0" cy="411078"/>
          </a:xfrm>
          <a:prstGeom prst="line">
            <a:avLst/>
          </a:prstGeom>
          <a:ln cap="flat" w="19050">
            <a:solidFill>
              <a:srgbClr val="6C6F84"/>
            </a:solidFill>
            <a:prstDash val="solid"/>
            <a:headEnd type="none" len="sm" w="sm"/>
            <a:tailEnd type="none" len="sm" w="sm"/>
          </a:ln>
        </p:spPr>
      </p:sp>
      <p:sp>
        <p:nvSpPr>
          <p:cNvPr name="AutoShape 10" id="10"/>
          <p:cNvSpPr/>
          <p:nvPr/>
        </p:nvSpPr>
        <p:spPr>
          <a:xfrm flipV="true">
            <a:off x="17356662" y="9589524"/>
            <a:ext cx="0" cy="411078"/>
          </a:xfrm>
          <a:prstGeom prst="line">
            <a:avLst/>
          </a:prstGeom>
          <a:ln cap="flat" w="19050">
            <a:solidFill>
              <a:srgbClr val="6C6F84"/>
            </a:solidFill>
            <a:prstDash val="solid"/>
            <a:headEnd type="none" len="sm" w="sm"/>
            <a:tailEnd type="none" len="sm" w="sm"/>
          </a:ln>
        </p:spPr>
      </p:sp>
      <p:sp>
        <p:nvSpPr>
          <p:cNvPr name="AutoShape 11" id="11"/>
          <p:cNvSpPr/>
          <p:nvPr/>
        </p:nvSpPr>
        <p:spPr>
          <a:xfrm flipH="true">
            <a:off x="286571" y="912548"/>
            <a:ext cx="396527" cy="0"/>
          </a:xfrm>
          <a:prstGeom prst="line">
            <a:avLst/>
          </a:prstGeom>
          <a:ln cap="flat" w="19050">
            <a:solidFill>
              <a:srgbClr val="6C6F84"/>
            </a:solidFill>
            <a:prstDash val="solid"/>
            <a:headEnd type="none" len="sm" w="sm"/>
            <a:tailEnd type="none" len="sm" w="sm"/>
          </a:ln>
        </p:spPr>
      </p:sp>
      <p:sp>
        <p:nvSpPr>
          <p:cNvPr name="AutoShape 12" id="12"/>
          <p:cNvSpPr/>
          <p:nvPr/>
        </p:nvSpPr>
        <p:spPr>
          <a:xfrm flipH="true">
            <a:off x="17594850" y="912548"/>
            <a:ext cx="406579" cy="0"/>
          </a:xfrm>
          <a:prstGeom prst="line">
            <a:avLst/>
          </a:prstGeom>
          <a:ln cap="flat" w="19050">
            <a:solidFill>
              <a:srgbClr val="6C6F84"/>
            </a:solidFill>
            <a:prstDash val="solid"/>
            <a:headEnd type="none" len="sm" w="sm"/>
            <a:tailEnd type="none" len="sm" w="sm"/>
          </a:ln>
        </p:spPr>
      </p:sp>
      <p:sp>
        <p:nvSpPr>
          <p:cNvPr name="AutoShape 13" id="13"/>
          <p:cNvSpPr/>
          <p:nvPr/>
        </p:nvSpPr>
        <p:spPr>
          <a:xfrm flipH="true">
            <a:off x="286571" y="9351336"/>
            <a:ext cx="396527" cy="0"/>
          </a:xfrm>
          <a:prstGeom prst="line">
            <a:avLst/>
          </a:prstGeom>
          <a:ln cap="flat" w="19050">
            <a:solidFill>
              <a:srgbClr val="6C6F84"/>
            </a:solidFill>
            <a:prstDash val="solid"/>
            <a:headEnd type="none" len="sm" w="sm"/>
            <a:tailEnd type="none" len="sm" w="sm"/>
          </a:ln>
        </p:spPr>
      </p:sp>
      <p:sp>
        <p:nvSpPr>
          <p:cNvPr name="AutoShape 14" id="14"/>
          <p:cNvSpPr/>
          <p:nvPr/>
        </p:nvSpPr>
        <p:spPr>
          <a:xfrm flipH="true">
            <a:off x="17599876" y="9351336"/>
            <a:ext cx="401553" cy="0"/>
          </a:xfrm>
          <a:prstGeom prst="line">
            <a:avLst/>
          </a:prstGeom>
          <a:ln cap="flat" w="19050">
            <a:solidFill>
              <a:srgbClr val="6C6F84"/>
            </a:solidFill>
            <a:prstDash val="solid"/>
            <a:headEnd type="none" len="sm" w="sm"/>
            <a:tailEnd type="none" len="sm" w="sm"/>
          </a:ln>
        </p:spPr>
      </p:sp>
      <p:graphicFrame>
        <p:nvGraphicFramePr>
          <p:cNvPr name="Table 15" id="15"/>
          <p:cNvGraphicFramePr>
            <a:graphicFrameLocks noGrp="true"/>
          </p:cNvGraphicFramePr>
          <p:nvPr/>
        </p:nvGraphicFramePr>
        <p:xfrm>
          <a:off x="3545632" y="2652218"/>
          <a:ext cx="13317450" cy="5495643"/>
        </p:xfrm>
        <a:graphic>
          <a:graphicData uri="http://schemas.openxmlformats.org/drawingml/2006/table">
            <a:tbl>
              <a:tblPr/>
              <a:tblGrid>
                <a:gridCol w="5822995"/>
                <a:gridCol w="7494455"/>
              </a:tblGrid>
              <a:tr h="1085595">
                <a:tc>
                  <a:txBody>
                    <a:bodyPr anchor="t" rtlCol="false"/>
                    <a:lstStyle/>
                    <a:p>
                      <a:pPr algn="l">
                        <a:lnSpc>
                          <a:spcPts val="3919"/>
                        </a:lnSpc>
                        <a:defRPr/>
                      </a:pPr>
                      <a:r>
                        <a:rPr lang="en-US" sz="2799" spc="260" b="true">
                          <a:solidFill>
                            <a:srgbClr val="6C6F84"/>
                          </a:solidFill>
                          <a:latin typeface="ZEN角ゴシックNEW Bold"/>
                          <a:ea typeface="ZEN角ゴシックNEW Bold"/>
                          <a:cs typeface="ZEN角ゴシックNEW Bold"/>
                          <a:sym typeface="ZEN角ゴシックNEW Bold"/>
                        </a:rPr>
                        <a:t>　会 社 名</a:t>
                      </a:r>
                      <a:endParaRPr lang="en-US" sz="1100"/>
                    </a:p>
                  </a:txBody>
                  <a:tcPr marL="0" marR="0" marT="0" marB="0" anchor="ctr">
                    <a:lnL cmpd="sng" algn="ctr" cap="flat" w="0">
                      <a:solidFill>
                        <a:srgbClr val="4586B2"/>
                      </a:solidFill>
                      <a:prstDash val="solid"/>
                      <a:round/>
                      <a:headEnd type="none" w="med" len="med"/>
                      <a:tailEnd type="none" w="med" len="med"/>
                    </a:lnL>
                    <a:lnR cmpd="sng" algn="ctr" cap="flat" w="0">
                      <a:solidFill>
                        <a:srgbClr val="4586B2"/>
                      </a:solidFill>
                      <a:prstDash val="solid"/>
                      <a:round/>
                      <a:headEnd type="none" w="med" len="med"/>
                      <a:tailEnd type="none" w="med" len="med"/>
                    </a:lnR>
                    <a:lnT cmpd="sng" algn="ctr" cap="flat" w="0">
                      <a:solidFill>
                        <a:srgbClr val="9DC6D4"/>
                      </a:solidFill>
                      <a:prstDash val="solid"/>
                      <a:round/>
                      <a:headEnd type="none" w="med" len="med"/>
                      <a:tailEnd type="none" w="med" len="med"/>
                    </a:lnT>
                    <a:lnB cmpd="sng" algn="ctr" cap="flat" w="0">
                      <a:solidFill>
                        <a:srgbClr val="9DC6D4"/>
                      </a:solidFill>
                      <a:prstDash val="solid"/>
                      <a:round/>
                      <a:headEnd type="none" w="med" len="med"/>
                      <a:tailEnd type="none" w="med" len="med"/>
                    </a:lnB>
                  </a:tcPr>
                </a:tc>
                <a:tc>
                  <a:txBody>
                    <a:bodyPr anchor="t" rtlCol="false"/>
                    <a:lstStyle/>
                    <a:p>
                      <a:pPr algn="l">
                        <a:lnSpc>
                          <a:spcPts val="3919"/>
                        </a:lnSpc>
                        <a:defRPr/>
                      </a:pPr>
                      <a:r>
                        <a:rPr lang="en-US" sz="2799" spc="260" b="true">
                          <a:solidFill>
                            <a:srgbClr val="6C6F84"/>
                          </a:solidFill>
                          <a:latin typeface="ZEN角ゴシックNEW Medium"/>
                          <a:ea typeface="ZEN角ゴシックNEW Medium"/>
                          <a:cs typeface="ZEN角ゴシックNEW Medium"/>
                          <a:sym typeface="ZEN角ゴシックNEW Medium"/>
                        </a:rPr>
                        <a:t>ARKグラフィック</a:t>
                      </a:r>
                      <a:endParaRPr lang="en-US" sz="1100"/>
                    </a:p>
                  </a:txBody>
                  <a:tcPr marL="0" marR="0" marT="0" marB="0" anchor="ctr">
                    <a:lnL cmpd="sng" algn="ctr" cap="flat" w="0">
                      <a:solidFill>
                        <a:srgbClr val="4586B2"/>
                      </a:solidFill>
                      <a:prstDash val="solid"/>
                      <a:round/>
                      <a:headEnd type="none" w="med" len="med"/>
                      <a:tailEnd type="none" w="med" len="med"/>
                    </a:lnL>
                    <a:lnR cmpd="sng" algn="ctr" cap="flat" w="0">
                      <a:solidFill>
                        <a:srgbClr val="4586B2"/>
                      </a:solidFill>
                      <a:prstDash val="solid"/>
                      <a:round/>
                      <a:headEnd type="none" w="med" len="med"/>
                      <a:tailEnd type="none" w="med" len="med"/>
                    </a:lnR>
                    <a:lnT cmpd="sng" algn="ctr" cap="flat" w="0">
                      <a:solidFill>
                        <a:srgbClr val="9DC6D4"/>
                      </a:solidFill>
                      <a:prstDash val="solid"/>
                      <a:round/>
                      <a:headEnd type="none" w="med" len="med"/>
                      <a:tailEnd type="none" w="med" len="med"/>
                    </a:lnT>
                    <a:lnB cmpd="sng" algn="ctr" cap="flat" w="0">
                      <a:solidFill>
                        <a:srgbClr val="9DC6D4"/>
                      </a:solidFill>
                      <a:prstDash val="solid"/>
                      <a:round/>
                      <a:headEnd type="none" w="med" len="med"/>
                      <a:tailEnd type="none" w="med" len="med"/>
                    </a:lnB>
                  </a:tcPr>
                </a:tc>
              </a:tr>
              <a:tr h="1102512">
                <a:tc>
                  <a:txBody>
                    <a:bodyPr anchor="t" rtlCol="false"/>
                    <a:lstStyle/>
                    <a:p>
                      <a:pPr algn="l">
                        <a:lnSpc>
                          <a:spcPts val="3919"/>
                        </a:lnSpc>
                        <a:defRPr/>
                      </a:pPr>
                      <a:r>
                        <a:rPr lang="en-US" sz="2799" spc="260" b="true">
                          <a:solidFill>
                            <a:srgbClr val="6C6F84"/>
                          </a:solidFill>
                          <a:latin typeface="ZEN角ゴシックNEW Bold"/>
                          <a:ea typeface="ZEN角ゴシックNEW Bold"/>
                          <a:cs typeface="ZEN角ゴシックNEW Bold"/>
                          <a:sym typeface="ZEN角ゴシックNEW Bold"/>
                        </a:rPr>
                        <a:t>　所在地</a:t>
                      </a:r>
                      <a:endParaRPr lang="en-US" sz="1100"/>
                    </a:p>
                  </a:txBody>
                  <a:tcPr marL="0" marR="0" marT="0" marB="0" anchor="ctr">
                    <a:lnL cmpd="sng" algn="ctr" cap="flat" w="0">
                      <a:solidFill>
                        <a:srgbClr val="4586B2"/>
                      </a:solidFill>
                      <a:prstDash val="solid"/>
                      <a:round/>
                      <a:headEnd type="none" w="med" len="med"/>
                      <a:tailEnd type="none" w="med" len="med"/>
                    </a:lnL>
                    <a:lnR cmpd="sng" algn="ctr" cap="flat" w="0">
                      <a:solidFill>
                        <a:srgbClr val="4586B2"/>
                      </a:solidFill>
                      <a:prstDash val="solid"/>
                      <a:round/>
                      <a:headEnd type="none" w="med" len="med"/>
                      <a:tailEnd type="none" w="med" len="med"/>
                    </a:lnR>
                    <a:lnT cmpd="sng" algn="ctr" cap="flat" w="0">
                      <a:solidFill>
                        <a:srgbClr val="9DC6D4"/>
                      </a:solidFill>
                      <a:prstDash val="solid"/>
                      <a:round/>
                      <a:headEnd type="none" w="med" len="med"/>
                      <a:tailEnd type="none" w="med" len="med"/>
                    </a:lnT>
                    <a:lnB cmpd="sng" algn="ctr" cap="flat" w="0">
                      <a:solidFill>
                        <a:srgbClr val="9DC6D4"/>
                      </a:solidFill>
                      <a:prstDash val="solid"/>
                      <a:round/>
                      <a:headEnd type="none" w="med" len="med"/>
                      <a:tailEnd type="none" w="med" len="med"/>
                    </a:lnB>
                  </a:tcPr>
                </a:tc>
                <a:tc>
                  <a:txBody>
                    <a:bodyPr anchor="t" rtlCol="false"/>
                    <a:lstStyle/>
                    <a:p>
                      <a:pPr algn="l">
                        <a:lnSpc>
                          <a:spcPts val="3919"/>
                        </a:lnSpc>
                        <a:defRPr/>
                      </a:pPr>
                      <a:r>
                        <a:rPr lang="en-US" sz="2799" spc="260" b="true">
                          <a:solidFill>
                            <a:srgbClr val="6C6F84"/>
                          </a:solidFill>
                          <a:latin typeface="ZEN角ゴシックNEW Medium"/>
                          <a:ea typeface="ZEN角ゴシックNEW Medium"/>
                          <a:cs typeface="ZEN角ゴシックNEW Medium"/>
                          <a:sym typeface="ZEN角ゴシックNEW Medium"/>
                        </a:rPr>
                        <a:t>〒123-4567　高田市大通り１丁目２−３</a:t>
                      </a:r>
                      <a:endParaRPr lang="en-US" sz="1100"/>
                    </a:p>
                  </a:txBody>
                  <a:tcPr marL="0" marR="0" marT="0" marB="0" anchor="ctr">
                    <a:lnL cmpd="sng" algn="ctr" cap="flat" w="0">
                      <a:solidFill>
                        <a:srgbClr val="4586B2"/>
                      </a:solidFill>
                      <a:prstDash val="solid"/>
                      <a:round/>
                      <a:headEnd type="none" w="med" len="med"/>
                      <a:tailEnd type="none" w="med" len="med"/>
                    </a:lnL>
                    <a:lnR cmpd="sng" algn="ctr" cap="flat" w="0">
                      <a:solidFill>
                        <a:srgbClr val="4586B2"/>
                      </a:solidFill>
                      <a:prstDash val="solid"/>
                      <a:round/>
                      <a:headEnd type="none" w="med" len="med"/>
                      <a:tailEnd type="none" w="med" len="med"/>
                    </a:lnR>
                    <a:lnT cmpd="sng" algn="ctr" cap="flat" w="0">
                      <a:solidFill>
                        <a:srgbClr val="9DC6D4"/>
                      </a:solidFill>
                      <a:prstDash val="solid"/>
                      <a:round/>
                      <a:headEnd type="none" w="med" len="med"/>
                      <a:tailEnd type="none" w="med" len="med"/>
                    </a:lnT>
                    <a:lnB cmpd="sng" algn="ctr" cap="flat" w="0">
                      <a:solidFill>
                        <a:srgbClr val="9DC6D4"/>
                      </a:solidFill>
                      <a:prstDash val="solid"/>
                      <a:round/>
                      <a:headEnd type="none" w="med" len="med"/>
                      <a:tailEnd type="none" w="med" len="med"/>
                    </a:lnB>
                  </a:tcPr>
                </a:tc>
              </a:tr>
              <a:tr h="1102512">
                <a:tc>
                  <a:txBody>
                    <a:bodyPr anchor="t" rtlCol="false"/>
                    <a:lstStyle/>
                    <a:p>
                      <a:pPr algn="l">
                        <a:lnSpc>
                          <a:spcPts val="3919"/>
                        </a:lnSpc>
                        <a:defRPr/>
                      </a:pPr>
                      <a:r>
                        <a:rPr lang="en-US" sz="2799" spc="260" b="true">
                          <a:solidFill>
                            <a:srgbClr val="6C6F84"/>
                          </a:solidFill>
                          <a:latin typeface="ZEN角ゴシックNEW Bold"/>
                          <a:ea typeface="ZEN角ゴシックNEW Bold"/>
                          <a:cs typeface="ZEN角ゴシックNEW Bold"/>
                          <a:sym typeface="ZEN角ゴシックNEW Bold"/>
                        </a:rPr>
                        <a:t>　電話番号</a:t>
                      </a:r>
                      <a:endParaRPr lang="en-US" sz="1100"/>
                    </a:p>
                  </a:txBody>
                  <a:tcPr marL="0" marR="0" marT="0" marB="0" anchor="ctr">
                    <a:lnL cmpd="sng" algn="ctr" cap="flat" w="0">
                      <a:solidFill>
                        <a:srgbClr val="4586B2"/>
                      </a:solidFill>
                      <a:prstDash val="solid"/>
                      <a:round/>
                      <a:headEnd type="none" w="med" len="med"/>
                      <a:tailEnd type="none" w="med" len="med"/>
                    </a:lnL>
                    <a:lnR cmpd="sng" algn="ctr" cap="flat" w="0">
                      <a:solidFill>
                        <a:srgbClr val="4586B2"/>
                      </a:solidFill>
                      <a:prstDash val="solid"/>
                      <a:round/>
                      <a:headEnd type="none" w="med" len="med"/>
                      <a:tailEnd type="none" w="med" len="med"/>
                    </a:lnR>
                    <a:lnT cmpd="sng" algn="ctr" cap="flat" w="0">
                      <a:solidFill>
                        <a:srgbClr val="9DC6D4"/>
                      </a:solidFill>
                      <a:prstDash val="solid"/>
                      <a:round/>
                      <a:headEnd type="none" w="med" len="med"/>
                      <a:tailEnd type="none" w="med" len="med"/>
                    </a:lnT>
                    <a:lnB cmpd="sng" algn="ctr" cap="flat" w="0">
                      <a:solidFill>
                        <a:srgbClr val="9DC6D4"/>
                      </a:solidFill>
                      <a:prstDash val="solid"/>
                      <a:round/>
                      <a:headEnd type="none" w="med" len="med"/>
                      <a:tailEnd type="none" w="med" len="med"/>
                    </a:lnB>
                  </a:tcPr>
                </a:tc>
                <a:tc>
                  <a:txBody>
                    <a:bodyPr anchor="t" rtlCol="false"/>
                    <a:lstStyle/>
                    <a:p>
                      <a:pPr algn="l">
                        <a:lnSpc>
                          <a:spcPts val="3919"/>
                        </a:lnSpc>
                        <a:defRPr/>
                      </a:pPr>
                      <a:r>
                        <a:rPr lang="en-US" sz="2799" spc="260" b="true">
                          <a:solidFill>
                            <a:srgbClr val="6C6F84"/>
                          </a:solidFill>
                          <a:latin typeface="ZEN角ゴシックNEW Medium"/>
                          <a:ea typeface="ZEN角ゴシックNEW Medium"/>
                          <a:cs typeface="ZEN角ゴシックNEW Medium"/>
                          <a:sym typeface="ZEN角ゴシックNEW Medium"/>
                        </a:rPr>
                        <a:t>01-2345-6789</a:t>
                      </a:r>
                      <a:endParaRPr lang="en-US" sz="1100"/>
                    </a:p>
                  </a:txBody>
                  <a:tcPr marL="0" marR="0" marT="0" marB="0" anchor="ctr">
                    <a:lnL cmpd="sng" algn="ctr" cap="flat" w="0">
                      <a:solidFill>
                        <a:srgbClr val="4586B2"/>
                      </a:solidFill>
                      <a:prstDash val="solid"/>
                      <a:round/>
                      <a:headEnd type="none" w="med" len="med"/>
                      <a:tailEnd type="none" w="med" len="med"/>
                    </a:lnL>
                    <a:lnR cmpd="sng" algn="ctr" cap="flat" w="0">
                      <a:solidFill>
                        <a:srgbClr val="4586B2"/>
                      </a:solidFill>
                      <a:prstDash val="solid"/>
                      <a:round/>
                      <a:headEnd type="none" w="med" len="med"/>
                      <a:tailEnd type="none" w="med" len="med"/>
                    </a:lnR>
                    <a:lnT cmpd="sng" algn="ctr" cap="flat" w="0">
                      <a:solidFill>
                        <a:srgbClr val="9DC6D4"/>
                      </a:solidFill>
                      <a:prstDash val="solid"/>
                      <a:round/>
                      <a:headEnd type="none" w="med" len="med"/>
                      <a:tailEnd type="none" w="med" len="med"/>
                    </a:lnT>
                    <a:lnB cmpd="sng" algn="ctr" cap="flat" w="0">
                      <a:solidFill>
                        <a:srgbClr val="9DC6D4"/>
                      </a:solidFill>
                      <a:prstDash val="solid"/>
                      <a:round/>
                      <a:headEnd type="none" w="med" len="med"/>
                      <a:tailEnd type="none" w="med" len="med"/>
                    </a:lnB>
                  </a:tcPr>
                </a:tc>
              </a:tr>
              <a:tr h="1102512">
                <a:tc>
                  <a:txBody>
                    <a:bodyPr anchor="t" rtlCol="false"/>
                    <a:lstStyle/>
                    <a:p>
                      <a:pPr algn="l">
                        <a:lnSpc>
                          <a:spcPts val="3919"/>
                        </a:lnSpc>
                        <a:defRPr/>
                      </a:pPr>
                      <a:r>
                        <a:rPr lang="en-US" sz="2799" spc="260" b="true">
                          <a:solidFill>
                            <a:srgbClr val="6C6F84"/>
                          </a:solidFill>
                          <a:latin typeface="ZEN角ゴシックNEW Bold"/>
                          <a:ea typeface="ZEN角ゴシックNEW Bold"/>
                          <a:cs typeface="ZEN角ゴシックNEW Bold"/>
                          <a:sym typeface="ZEN角ゴシックNEW Bold"/>
                        </a:rPr>
                        <a:t>　メールアドレス</a:t>
                      </a:r>
                      <a:endParaRPr lang="en-US" sz="1100"/>
                    </a:p>
                  </a:txBody>
                  <a:tcPr marL="0" marR="0" marT="0" marB="0" anchor="ctr">
                    <a:lnL cmpd="sng" algn="ctr" cap="flat" w="0">
                      <a:solidFill>
                        <a:srgbClr val="4586B2"/>
                      </a:solidFill>
                      <a:prstDash val="solid"/>
                      <a:round/>
                      <a:headEnd type="none" w="med" len="med"/>
                      <a:tailEnd type="none" w="med" len="med"/>
                    </a:lnL>
                    <a:lnR cmpd="sng" algn="ctr" cap="flat" w="0">
                      <a:solidFill>
                        <a:srgbClr val="4586B2"/>
                      </a:solidFill>
                      <a:prstDash val="solid"/>
                      <a:round/>
                      <a:headEnd type="none" w="med" len="med"/>
                      <a:tailEnd type="none" w="med" len="med"/>
                    </a:lnR>
                    <a:lnT cmpd="sng" algn="ctr" cap="flat" w="0">
                      <a:solidFill>
                        <a:srgbClr val="9DC6D4"/>
                      </a:solidFill>
                      <a:prstDash val="solid"/>
                      <a:round/>
                      <a:headEnd type="none" w="med" len="med"/>
                      <a:tailEnd type="none" w="med" len="med"/>
                    </a:lnT>
                    <a:lnB cmpd="sng" algn="ctr" cap="flat" w="0">
                      <a:solidFill>
                        <a:srgbClr val="9DC6D4"/>
                      </a:solidFill>
                      <a:prstDash val="solid"/>
                      <a:round/>
                      <a:headEnd type="none" w="med" len="med"/>
                      <a:tailEnd type="none" w="med" len="med"/>
                    </a:lnB>
                  </a:tcPr>
                </a:tc>
                <a:tc>
                  <a:txBody>
                    <a:bodyPr anchor="t" rtlCol="false"/>
                    <a:lstStyle/>
                    <a:p>
                      <a:pPr algn="l">
                        <a:lnSpc>
                          <a:spcPts val="3919"/>
                        </a:lnSpc>
                        <a:defRPr/>
                      </a:pPr>
                      <a:r>
                        <a:rPr lang="en-US" sz="2799" spc="260" b="true">
                          <a:solidFill>
                            <a:srgbClr val="6C6F84"/>
                          </a:solidFill>
                          <a:latin typeface="ZEN角ゴシックNEW Medium"/>
                          <a:ea typeface="ZEN角ゴシックNEW Medium"/>
                          <a:cs typeface="ZEN角ゴシックNEW Medium"/>
                          <a:sym typeface="ZEN角ゴシックNEW Medium"/>
                        </a:rPr>
                        <a:t>hello@subarashiisaito.co.jp</a:t>
                      </a:r>
                      <a:endParaRPr lang="en-US" sz="1100"/>
                    </a:p>
                  </a:txBody>
                  <a:tcPr marL="0" marR="0" marT="0" marB="0" anchor="ctr">
                    <a:lnL cmpd="sng" algn="ctr" cap="flat" w="0">
                      <a:solidFill>
                        <a:srgbClr val="4586B2"/>
                      </a:solidFill>
                      <a:prstDash val="solid"/>
                      <a:round/>
                      <a:headEnd type="none" w="med" len="med"/>
                      <a:tailEnd type="none" w="med" len="med"/>
                    </a:lnL>
                    <a:lnR cmpd="sng" algn="ctr" cap="flat" w="0">
                      <a:solidFill>
                        <a:srgbClr val="4586B2"/>
                      </a:solidFill>
                      <a:prstDash val="solid"/>
                      <a:round/>
                      <a:headEnd type="none" w="med" len="med"/>
                      <a:tailEnd type="none" w="med" len="med"/>
                    </a:lnR>
                    <a:lnT cmpd="sng" algn="ctr" cap="flat" w="0">
                      <a:solidFill>
                        <a:srgbClr val="9DC6D4"/>
                      </a:solidFill>
                      <a:prstDash val="solid"/>
                      <a:round/>
                      <a:headEnd type="none" w="med" len="med"/>
                      <a:tailEnd type="none" w="med" len="med"/>
                    </a:lnT>
                    <a:lnB cmpd="sng" algn="ctr" cap="flat" w="0">
                      <a:solidFill>
                        <a:srgbClr val="9DC6D4"/>
                      </a:solidFill>
                      <a:prstDash val="solid"/>
                      <a:round/>
                      <a:headEnd type="none" w="med" len="med"/>
                      <a:tailEnd type="none" w="med" len="med"/>
                    </a:lnB>
                  </a:tcPr>
                </a:tc>
              </a:tr>
              <a:tr h="1102512">
                <a:tc>
                  <a:txBody>
                    <a:bodyPr anchor="t" rtlCol="false"/>
                    <a:lstStyle/>
                    <a:p>
                      <a:pPr algn="l">
                        <a:lnSpc>
                          <a:spcPts val="3919"/>
                        </a:lnSpc>
                        <a:defRPr/>
                      </a:pPr>
                      <a:r>
                        <a:rPr lang="en-US" sz="2799" spc="260" b="true">
                          <a:solidFill>
                            <a:srgbClr val="6C6F84"/>
                          </a:solidFill>
                          <a:latin typeface="ZEN角ゴシックNEW Heavy"/>
                          <a:ea typeface="ZEN角ゴシックNEW Heavy"/>
                          <a:cs typeface="ZEN角ゴシックNEW Heavy"/>
                          <a:sym typeface="ZEN角ゴシックNEW Heavy"/>
                        </a:rPr>
                        <a:t>　ホームページ</a:t>
                      </a:r>
                      <a:endParaRPr lang="en-US" sz="1100"/>
                    </a:p>
                  </a:txBody>
                  <a:tcPr marL="0" marR="0" marT="0" marB="0" anchor="ctr">
                    <a:lnL cmpd="sng" algn="ctr" cap="flat" w="0">
                      <a:solidFill>
                        <a:srgbClr val="4586B2"/>
                      </a:solidFill>
                      <a:prstDash val="solid"/>
                      <a:round/>
                      <a:headEnd type="none" w="med" len="med"/>
                      <a:tailEnd type="none" w="med" len="med"/>
                    </a:lnL>
                    <a:lnR cmpd="sng" algn="ctr" cap="flat" w="0">
                      <a:solidFill>
                        <a:srgbClr val="4586B2"/>
                      </a:solidFill>
                      <a:prstDash val="solid"/>
                      <a:round/>
                      <a:headEnd type="none" w="med" len="med"/>
                      <a:tailEnd type="none" w="med" len="med"/>
                    </a:lnR>
                    <a:lnT cmpd="sng" algn="ctr" cap="flat" w="0">
                      <a:solidFill>
                        <a:srgbClr val="9DC6D4"/>
                      </a:solidFill>
                      <a:prstDash val="solid"/>
                      <a:round/>
                      <a:headEnd type="none" w="med" len="med"/>
                      <a:tailEnd type="none" w="med" len="med"/>
                    </a:lnT>
                    <a:lnB cmpd="sng" algn="ctr" cap="flat" w="0">
                      <a:solidFill>
                        <a:srgbClr val="9DC6D4"/>
                      </a:solidFill>
                      <a:prstDash val="solid"/>
                      <a:round/>
                      <a:headEnd type="none" w="med" len="med"/>
                      <a:tailEnd type="none" w="med" len="med"/>
                    </a:lnB>
                  </a:tcPr>
                </a:tc>
                <a:tc>
                  <a:txBody>
                    <a:bodyPr anchor="t" rtlCol="false"/>
                    <a:lstStyle/>
                    <a:p>
                      <a:pPr algn="l">
                        <a:lnSpc>
                          <a:spcPts val="3919"/>
                        </a:lnSpc>
                        <a:defRPr/>
                      </a:pPr>
                      <a:r>
                        <a:rPr lang="en-US" sz="2799" spc="260" b="true">
                          <a:solidFill>
                            <a:srgbClr val="6C6F84"/>
                          </a:solidFill>
                          <a:latin typeface="ZEN角ゴシックNEW Medium"/>
                          <a:ea typeface="ZEN角ゴシックNEW Medium"/>
                          <a:cs typeface="ZEN角ゴシックNEW Medium"/>
                          <a:sym typeface="ZEN角ゴシックNEW Medium"/>
                        </a:rPr>
                        <a:t>www.subarashiisaito.co.jp</a:t>
                      </a:r>
                      <a:endParaRPr lang="en-US" sz="1100"/>
                    </a:p>
                  </a:txBody>
                  <a:tcPr marL="0" marR="0" marT="0" marB="0" anchor="ctr">
                    <a:lnL cmpd="sng" algn="ctr" cap="flat" w="0">
                      <a:solidFill>
                        <a:srgbClr val="4586B2"/>
                      </a:solidFill>
                      <a:prstDash val="solid"/>
                      <a:round/>
                      <a:headEnd type="none" w="med" len="med"/>
                      <a:tailEnd type="none" w="med" len="med"/>
                    </a:lnL>
                    <a:lnR cmpd="sng" algn="ctr" cap="flat" w="0">
                      <a:solidFill>
                        <a:srgbClr val="4586B2"/>
                      </a:solidFill>
                      <a:prstDash val="solid"/>
                      <a:round/>
                      <a:headEnd type="none" w="med" len="med"/>
                      <a:tailEnd type="none" w="med" len="med"/>
                    </a:lnR>
                    <a:lnT cmpd="sng" algn="ctr" cap="flat" w="0">
                      <a:solidFill>
                        <a:srgbClr val="9DC6D4"/>
                      </a:solidFill>
                      <a:prstDash val="solid"/>
                      <a:round/>
                      <a:headEnd type="none" w="med" len="med"/>
                      <a:tailEnd type="none" w="med" len="med"/>
                    </a:lnT>
                    <a:lnB cmpd="sng" algn="ctr" cap="flat" w="0">
                      <a:solidFill>
                        <a:srgbClr val="9DC6D4"/>
                      </a:solidFill>
                      <a:prstDash val="solid"/>
                      <a:round/>
                      <a:headEnd type="none" w="med" len="med"/>
                      <a:tailEnd type="none" w="med" len="med"/>
                    </a:lnB>
                  </a:tcPr>
                </a:tc>
              </a:tr>
            </a:tbl>
          </a:graphicData>
        </a:graphic>
      </p:graphicFrame>
      <p:sp>
        <p:nvSpPr>
          <p:cNvPr name="AutoShape 16" id="16"/>
          <p:cNvSpPr/>
          <p:nvPr/>
        </p:nvSpPr>
        <p:spPr>
          <a:xfrm flipV="true">
            <a:off x="7898134" y="2668991"/>
            <a:ext cx="0" cy="5495643"/>
          </a:xfrm>
          <a:prstGeom prst="line">
            <a:avLst/>
          </a:prstGeom>
          <a:ln cap="flat" w="19050">
            <a:solidFill>
              <a:srgbClr val="6C6F84"/>
            </a:solidFill>
            <a:prstDash val="solid"/>
            <a:headEnd type="none" len="sm" w="sm"/>
            <a:tailEnd type="none" len="sm" w="sm"/>
          </a:ln>
        </p:spPr>
      </p:sp>
      <p:sp>
        <p:nvSpPr>
          <p:cNvPr name="TextBox 17" id="17"/>
          <p:cNvSpPr txBox="true"/>
          <p:nvPr/>
        </p:nvSpPr>
        <p:spPr>
          <a:xfrm rot="0">
            <a:off x="2992953" y="1456634"/>
            <a:ext cx="4905180" cy="547884"/>
          </a:xfrm>
          <a:prstGeom prst="rect">
            <a:avLst/>
          </a:prstGeom>
        </p:spPr>
        <p:txBody>
          <a:bodyPr anchor="t" rtlCol="false" tIns="0" lIns="0" bIns="0" rIns="0">
            <a:spAutoFit/>
          </a:bodyPr>
          <a:lstStyle/>
          <a:p>
            <a:pPr algn="l">
              <a:lnSpc>
                <a:spcPts val="4643"/>
              </a:lnSpc>
              <a:spcBef>
                <a:spcPct val="0"/>
              </a:spcBef>
            </a:pPr>
            <a:r>
              <a:rPr lang="en-US" b="true" sz="2902" spc="1674">
                <a:solidFill>
                  <a:srgbClr val="2D8BBA"/>
                </a:solidFill>
                <a:latin typeface="ZEN角ゴシックNEW Bold"/>
                <a:ea typeface="ZEN角ゴシックNEW Bold"/>
                <a:cs typeface="ZEN角ゴシックNEW Bold"/>
                <a:sym typeface="ZEN角ゴシックNEW Bold"/>
              </a:rPr>
              <a:t>会社概要</a:t>
            </a:r>
          </a:p>
        </p:txBody>
      </p:sp>
      <p:sp>
        <p:nvSpPr>
          <p:cNvPr name="TextBox 18" id="18"/>
          <p:cNvSpPr txBox="true"/>
          <p:nvPr/>
        </p:nvSpPr>
        <p:spPr>
          <a:xfrm rot="0">
            <a:off x="1374576" y="807836"/>
            <a:ext cx="1625164" cy="1714500"/>
          </a:xfrm>
          <a:prstGeom prst="rect">
            <a:avLst/>
          </a:prstGeom>
        </p:spPr>
        <p:txBody>
          <a:bodyPr anchor="t" rtlCol="false" tIns="0" lIns="0" bIns="0" rIns="0">
            <a:spAutoFit/>
          </a:bodyPr>
          <a:lstStyle/>
          <a:p>
            <a:pPr algn="l" marL="0" indent="0" lvl="0">
              <a:lnSpc>
                <a:spcPts val="12599"/>
              </a:lnSpc>
            </a:pPr>
            <a:r>
              <a:rPr lang="en-US" b="true" sz="9000">
                <a:solidFill>
                  <a:srgbClr val="6C6F84"/>
                </a:solidFill>
                <a:latin typeface="Futura Bold"/>
                <a:ea typeface="Futura Bold"/>
                <a:cs typeface="Futura Bold"/>
                <a:sym typeface="Futura Bold"/>
              </a:rPr>
              <a:t>05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666" r="0" b="0"/>
            </a:stretch>
          </a:blipFill>
        </p:spPr>
      </p:sp>
      <p:sp>
        <p:nvSpPr>
          <p:cNvPr name="AutoShape 3" id="3"/>
          <p:cNvSpPr/>
          <p:nvPr/>
        </p:nvSpPr>
        <p:spPr>
          <a:xfrm flipV="true">
            <a:off x="921286" y="1150736"/>
            <a:ext cx="0" cy="7962411"/>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17356662" y="1150736"/>
            <a:ext cx="0" cy="7962411"/>
          </a:xfrm>
          <a:prstGeom prst="line">
            <a:avLst/>
          </a:prstGeom>
          <a:ln cap="flat" w="19050">
            <a:solidFill>
              <a:srgbClr val="FFFFFF"/>
            </a:solidFill>
            <a:prstDash val="solid"/>
            <a:headEnd type="none" len="sm" w="sm"/>
            <a:tailEnd type="none" len="sm" w="sm"/>
          </a:ln>
        </p:spPr>
      </p:sp>
      <p:sp>
        <p:nvSpPr>
          <p:cNvPr name="AutoShape 5" id="5"/>
          <p:cNvSpPr/>
          <p:nvPr/>
        </p:nvSpPr>
        <p:spPr>
          <a:xfrm flipH="true">
            <a:off x="1159474" y="912548"/>
            <a:ext cx="15958999"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159474" y="9351336"/>
            <a:ext cx="15964025" cy="0"/>
          </a:xfrm>
          <a:prstGeom prst="line">
            <a:avLst/>
          </a:prstGeom>
          <a:ln cap="flat" w="19050">
            <a:solidFill>
              <a:srgbClr val="FFFFFF"/>
            </a:solidFill>
            <a:prstDash val="solid"/>
            <a:headEnd type="none" len="sm" w="sm"/>
            <a:tailEnd type="none" len="sm" w="sm"/>
          </a:ln>
        </p:spPr>
      </p:sp>
      <p:sp>
        <p:nvSpPr>
          <p:cNvPr name="AutoShape 7" id="7"/>
          <p:cNvSpPr/>
          <p:nvPr/>
        </p:nvSpPr>
        <p:spPr>
          <a:xfrm flipV="true">
            <a:off x="921286" y="272639"/>
            <a:ext cx="0" cy="401721"/>
          </a:xfrm>
          <a:prstGeom prst="line">
            <a:avLst/>
          </a:prstGeom>
          <a:ln cap="flat" w="19050">
            <a:solidFill>
              <a:srgbClr val="FFFFFF"/>
            </a:solidFill>
            <a:prstDash val="solid"/>
            <a:headEnd type="none" len="sm" w="sm"/>
            <a:tailEnd type="none" len="sm" w="sm"/>
          </a:ln>
        </p:spPr>
      </p:sp>
      <p:sp>
        <p:nvSpPr>
          <p:cNvPr name="AutoShape 8" id="8"/>
          <p:cNvSpPr/>
          <p:nvPr/>
        </p:nvSpPr>
        <p:spPr>
          <a:xfrm flipV="true">
            <a:off x="17356662" y="272639"/>
            <a:ext cx="0" cy="401721"/>
          </a:xfrm>
          <a:prstGeom prst="line">
            <a:avLst/>
          </a:prstGeom>
          <a:ln cap="flat" w="19050">
            <a:solidFill>
              <a:srgbClr val="FFFFFF"/>
            </a:solidFill>
            <a:prstDash val="solid"/>
            <a:headEnd type="none" len="sm" w="sm"/>
            <a:tailEnd type="none" len="sm" w="sm"/>
          </a:ln>
        </p:spPr>
      </p:sp>
      <p:sp>
        <p:nvSpPr>
          <p:cNvPr name="AutoShape 9" id="9"/>
          <p:cNvSpPr/>
          <p:nvPr/>
        </p:nvSpPr>
        <p:spPr>
          <a:xfrm flipV="true">
            <a:off x="921286" y="9589524"/>
            <a:ext cx="0" cy="411078"/>
          </a:xfrm>
          <a:prstGeom prst="line">
            <a:avLst/>
          </a:prstGeom>
          <a:ln cap="flat" w="19050">
            <a:solidFill>
              <a:srgbClr val="FFFFFF"/>
            </a:solidFill>
            <a:prstDash val="solid"/>
            <a:headEnd type="none" len="sm" w="sm"/>
            <a:tailEnd type="none" len="sm" w="sm"/>
          </a:ln>
        </p:spPr>
      </p:sp>
      <p:sp>
        <p:nvSpPr>
          <p:cNvPr name="AutoShape 10" id="10"/>
          <p:cNvSpPr/>
          <p:nvPr/>
        </p:nvSpPr>
        <p:spPr>
          <a:xfrm flipV="true">
            <a:off x="17356662" y="9589524"/>
            <a:ext cx="0" cy="411078"/>
          </a:xfrm>
          <a:prstGeom prst="line">
            <a:avLst/>
          </a:prstGeom>
          <a:ln cap="flat" w="19050">
            <a:solidFill>
              <a:srgbClr val="FFFFFF"/>
            </a:solidFill>
            <a:prstDash val="solid"/>
            <a:headEnd type="none" len="sm" w="sm"/>
            <a:tailEnd type="none" len="sm" w="sm"/>
          </a:ln>
        </p:spPr>
      </p:sp>
      <p:sp>
        <p:nvSpPr>
          <p:cNvPr name="AutoShape 11" id="11"/>
          <p:cNvSpPr/>
          <p:nvPr/>
        </p:nvSpPr>
        <p:spPr>
          <a:xfrm flipH="true">
            <a:off x="286571" y="912548"/>
            <a:ext cx="396527" cy="0"/>
          </a:xfrm>
          <a:prstGeom prst="line">
            <a:avLst/>
          </a:prstGeom>
          <a:ln cap="flat" w="19050">
            <a:solidFill>
              <a:srgbClr val="FFFFFF"/>
            </a:solidFill>
            <a:prstDash val="solid"/>
            <a:headEnd type="none" len="sm" w="sm"/>
            <a:tailEnd type="none" len="sm" w="sm"/>
          </a:ln>
        </p:spPr>
      </p:sp>
      <p:sp>
        <p:nvSpPr>
          <p:cNvPr name="AutoShape 12" id="12"/>
          <p:cNvSpPr/>
          <p:nvPr/>
        </p:nvSpPr>
        <p:spPr>
          <a:xfrm flipH="true">
            <a:off x="17594850" y="912548"/>
            <a:ext cx="406579" cy="0"/>
          </a:xfrm>
          <a:prstGeom prst="line">
            <a:avLst/>
          </a:prstGeom>
          <a:ln cap="flat" w="19050">
            <a:solidFill>
              <a:srgbClr val="FFFFFF"/>
            </a:solidFill>
            <a:prstDash val="solid"/>
            <a:headEnd type="none" len="sm" w="sm"/>
            <a:tailEnd type="none" len="sm" w="sm"/>
          </a:ln>
        </p:spPr>
      </p:sp>
      <p:sp>
        <p:nvSpPr>
          <p:cNvPr name="AutoShape 13" id="13"/>
          <p:cNvSpPr/>
          <p:nvPr/>
        </p:nvSpPr>
        <p:spPr>
          <a:xfrm flipH="true">
            <a:off x="286571" y="9351336"/>
            <a:ext cx="396527" cy="0"/>
          </a:xfrm>
          <a:prstGeom prst="line">
            <a:avLst/>
          </a:prstGeom>
          <a:ln cap="flat" w="19050">
            <a:solidFill>
              <a:srgbClr val="FFFFFF"/>
            </a:solidFill>
            <a:prstDash val="solid"/>
            <a:headEnd type="none" len="sm" w="sm"/>
            <a:tailEnd type="none" len="sm" w="sm"/>
          </a:ln>
        </p:spPr>
      </p:sp>
      <p:sp>
        <p:nvSpPr>
          <p:cNvPr name="AutoShape 14" id="14"/>
          <p:cNvSpPr/>
          <p:nvPr/>
        </p:nvSpPr>
        <p:spPr>
          <a:xfrm flipH="true">
            <a:off x="17599876" y="9351336"/>
            <a:ext cx="401553" cy="0"/>
          </a:xfrm>
          <a:prstGeom prst="line">
            <a:avLst/>
          </a:prstGeom>
          <a:ln cap="flat" w="19050">
            <a:solidFill>
              <a:srgbClr val="FFFFFF"/>
            </a:solidFill>
            <a:prstDash val="solid"/>
            <a:headEnd type="none" len="sm" w="sm"/>
            <a:tailEnd type="none" len="sm" w="sm"/>
          </a:ln>
        </p:spPr>
      </p:sp>
      <p:sp>
        <p:nvSpPr>
          <p:cNvPr name="TextBox 15" id="15"/>
          <p:cNvSpPr txBox="true"/>
          <p:nvPr/>
        </p:nvSpPr>
        <p:spPr>
          <a:xfrm rot="0">
            <a:off x="3042907" y="3913762"/>
            <a:ext cx="12079004" cy="1461771"/>
          </a:xfrm>
          <a:prstGeom prst="rect">
            <a:avLst/>
          </a:prstGeom>
        </p:spPr>
        <p:txBody>
          <a:bodyPr anchor="t" rtlCol="false" tIns="0" lIns="0" bIns="0" rIns="0">
            <a:spAutoFit/>
          </a:bodyPr>
          <a:lstStyle/>
          <a:p>
            <a:pPr algn="ctr" marL="0" indent="0" lvl="0">
              <a:lnSpc>
                <a:spcPts val="10779"/>
              </a:lnSpc>
            </a:pPr>
            <a:r>
              <a:rPr lang="en-US" b="true" sz="7699" spc="1624">
                <a:solidFill>
                  <a:srgbClr val="FFFFFF"/>
                </a:solidFill>
                <a:latin typeface="Futura Bold"/>
                <a:ea typeface="Futura Bold"/>
                <a:cs typeface="Futura Bold"/>
                <a:sym typeface="Futura Bold"/>
              </a:rPr>
              <a:t>THANK YOU</a:t>
            </a:r>
          </a:p>
        </p:txBody>
      </p:sp>
      <p:sp>
        <p:nvSpPr>
          <p:cNvPr name="TextBox 16" id="16"/>
          <p:cNvSpPr txBox="true"/>
          <p:nvPr/>
        </p:nvSpPr>
        <p:spPr>
          <a:xfrm rot="0">
            <a:off x="2215867" y="5548751"/>
            <a:ext cx="13856266" cy="487046"/>
          </a:xfrm>
          <a:prstGeom prst="rect">
            <a:avLst/>
          </a:prstGeom>
        </p:spPr>
        <p:txBody>
          <a:bodyPr anchor="t" rtlCol="false" tIns="0" lIns="0" bIns="0" rIns="0">
            <a:spAutoFit/>
          </a:bodyPr>
          <a:lstStyle/>
          <a:p>
            <a:pPr algn="ctr">
              <a:lnSpc>
                <a:spcPts val="4159"/>
              </a:lnSpc>
            </a:pPr>
            <a:r>
              <a:rPr lang="en-US" b="true" sz="2599" spc="389">
                <a:solidFill>
                  <a:srgbClr val="FFFFFF"/>
                </a:solidFill>
                <a:latin typeface="ZEN角ゴシックNEW Medium"/>
                <a:ea typeface="ZEN角ゴシックNEW Medium"/>
                <a:cs typeface="ZEN角ゴシックNEW Medium"/>
                <a:sym typeface="ZEN角ゴシックNEW Medium"/>
              </a:rPr>
              <a:t>ご清聴ありがとうございました。</a:t>
            </a:r>
          </a:p>
        </p:txBody>
      </p:sp>
      <p:sp>
        <p:nvSpPr>
          <p:cNvPr name="TextBox 17" id="17"/>
          <p:cNvSpPr txBox="true"/>
          <p:nvPr/>
        </p:nvSpPr>
        <p:spPr>
          <a:xfrm rot="0">
            <a:off x="2999284" y="8005889"/>
            <a:ext cx="12009157" cy="581661"/>
          </a:xfrm>
          <a:prstGeom prst="rect">
            <a:avLst/>
          </a:prstGeom>
        </p:spPr>
        <p:txBody>
          <a:bodyPr anchor="t" rtlCol="false" tIns="0" lIns="0" bIns="0" rIns="0">
            <a:spAutoFit/>
          </a:bodyPr>
          <a:lstStyle/>
          <a:p>
            <a:pPr algn="ctr">
              <a:lnSpc>
                <a:spcPts val="4479"/>
              </a:lnSpc>
            </a:pPr>
            <a:r>
              <a:rPr lang="en-US" b="true" sz="2799" spc="419">
                <a:solidFill>
                  <a:srgbClr val="FFFFFF"/>
                </a:solidFill>
                <a:latin typeface="Futura Ultra-Bold"/>
                <a:ea typeface="Futura Ultra-Bold"/>
                <a:cs typeface="Futura Ultra-Bold"/>
                <a:sym typeface="Futura Ultra-Bold"/>
              </a:rPr>
              <a:t>ARKグラフィック</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Adventure Begins! Welcome to the World of AI Agents!</a:t>
            </a:r>
          </a:p>
        </p:txBody>
      </p:sp>
      <p:sp>
        <p:nvSpPr>
          <p:cNvPr id="3" name="Text Placeholder 2"/>
          <p:cNvSpPr>
            <a:spLocks noGrp="1"/>
          </p:cNvSpPr>
          <p:nvPr>
            <p:ph type="body" idx="1"/>
          </p:nvPr>
        </p:nvSpPr>
        <p:spPr/>
        <p:txBody>
          <a:bodyPr/>
          <a:lstStyle/>
          <a:p/>
        </p:txBody>
      </p:sp>
      <p:sp>
        <p:nvSpPr>
          <p:cNvPr id="4" name="TextBox 3"/>
          <p:cNvSpPr txBox="1"/>
          <p:nvPr/>
        </p:nvSpPr>
        <p:spPr>
          <a:xfrm>
            <a:off x="914400" y="1371600"/>
            <a:ext cx="7315200" cy="457200"/>
          </a:xfrm>
          <a:prstGeom prst="rect">
            <a:avLst/>
          </a:prstGeom>
          <a:noFill/>
        </p:spPr>
        <p:txBody>
          <a:bodyPr wrap="none">
            <a:spAutoFit/>
          </a:bodyPr>
          <a:lstStyle/>
          <a:p>
            <a:pPr algn="ctr">
              <a:defRPr sz="2400"/>
            </a:pPr>
            <a:r>
              <a:t>Introduction to AI Agents</a:t>
            </a:r>
          </a:p>
        </p:txBody>
      </p:sp>
      <p:sp>
        <p:nvSpPr>
          <p:cNvPr id="5" name="TextBox 4"/>
          <p:cNvSpPr txBox="1"/>
          <p:nvPr/>
        </p:nvSpPr>
        <p:spPr>
          <a:xfrm>
            <a:off x="914400" y="1828800"/>
            <a:ext cx="7315200" cy="457200"/>
          </a:xfrm>
          <a:prstGeom prst="rect">
            <a:avLst/>
          </a:prstGeom>
          <a:noFill/>
        </p:spPr>
        <p:txBody>
          <a:bodyPr wrap="none">
            <a:spAutoFit/>
          </a:bodyPr>
          <a:lstStyle/>
          <a:p>
            <a:pPr algn="ctr">
              <a:defRPr sz="1800"/>
            </a:pPr>
            <a:r>
              <a:t>Presenter Name</a:t>
            </a:r>
          </a:p>
        </p:txBody>
      </p:sp>
      <p:sp>
        <p:nvSpPr>
          <p:cNvPr id="6" name="TextBox 5"/>
          <p:cNvSpPr txBox="1"/>
          <p:nvPr/>
        </p:nvSpPr>
        <p:spPr>
          <a:xfrm>
            <a:off x="914400" y="2286000"/>
            <a:ext cx="7315200" cy="2743200"/>
          </a:xfrm>
          <a:prstGeom prst="rect">
            <a:avLst/>
          </a:prstGeom>
          <a:noFill/>
        </p:spPr>
        <p:txBody>
          <a:bodyPr wrap="none">
            <a:spAutoFit/>
          </a:bodyPr>
          <a:lstStyle/>
          <a:p>
            <a:pPr algn="ctr">
              <a:defRPr sz="2000" b="1"/>
            </a:pPr>
            <a:r>
              <a:t>Let's embark on an adventure into the world of AI Agents!</a:t>
            </a:r>
          </a:p>
        </p:txBody>
      </p:sp>
      <p:sp>
        <p:nvSpPr>
          <p:cNvPr id="7" name="TextBox 6"/>
          <p:cNvSpPr txBox="1"/>
          <p:nvPr/>
        </p:nvSpPr>
        <p:spPr>
          <a:xfrm>
            <a:off x="914400" y="5486400"/>
            <a:ext cx="8229600" cy="2743200"/>
          </a:xfrm>
          <a:prstGeom prst="rect">
            <a:avLst/>
          </a:prstGeom>
          <a:noFill/>
        </p:spPr>
        <p:txBody>
          <a:bodyPr wrap="none">
            <a:spAutoFit/>
          </a:bodyPr>
          <a:lstStyle/>
          <a:p>
            <a:pPr algn="l">
              <a:defRPr sz="1600"/>
            </a:pPr>
            <a:r>
              <a:t>Hello everyone! Today we'll embark on an exciting journey into the world of AI agents. Basic programming knowledge is sufficient, but curiosity is more important. AI agents already exist in many places around us, like smart speakers and robot vacuum cleaners.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Into the Unknown! What are AI Agents?</a:t>
            </a:r>
          </a:p>
        </p:txBody>
      </p:sp>
      <p:sp>
        <p:nvSpPr>
          <p:cNvPr id="3" name="Subtitle 2"/>
          <p:cNvSpPr>
            <a:spLocks noGrp="1"/>
          </p:cNvSpPr>
          <p:nvPr>
            <p:ph type="subTitle" idx="1"/>
          </p:nvPr>
        </p:nvSpPr>
        <p:spPr/>
        <p:txBody>
          <a:bodyPr/>
          <a:lstStyle/>
          <a:p/>
        </p:txBody>
      </p:sp>
      <p:sp>
        <p:nvSpPr>
          <p:cNvPr id="4" name="Rectangle 3"/>
          <p:cNvSpPr/>
          <p:nvPr/>
        </p:nvSpPr>
        <p:spPr>
          <a:xfrm>
            <a:off x="914400" y="1371600"/>
            <a:ext cx="7315200" cy="3657600"/>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914400" y="1371600"/>
            <a:ext cx="7315200" cy="3657600"/>
          </a:xfrm>
          <a:prstGeom prst="rect">
            <a:avLst/>
          </a:prstGeom>
          <a:noFill/>
        </p:spPr>
        <p:txBody>
          <a:bodyPr wrap="none">
            <a:spAutoFit/>
          </a:bodyPr>
          <a:lstStyle/>
          <a:p>
            <a:pPr algn="l">
              <a:defRPr sz="1600"/>
            </a:pPr>
            <a:r>
              <a:t>An AI agent is a program that perceives its environment and takes actions to achieve goals. Like NPCs in games or self-driving robots, they operate autonomously. The main functions are 'perception', 'decision-making', and 'action'.</a:t>
            </a:r>
          </a:p>
        </p:txBody>
      </p:sp>
      <p:sp>
        <p:nvSpPr>
          <p:cNvPr id="6" name="TextBox 5"/>
          <p:cNvSpPr txBox="1"/>
          <p:nvPr/>
        </p:nvSpPr>
        <p:spPr>
          <a:xfrm>
            <a:off x="914400" y="4572000"/>
            <a:ext cx="7315200" cy="2743200"/>
          </a:xfrm>
          <a:prstGeom prst="rect">
            <a:avLst/>
          </a:prstGeom>
          <a:noFill/>
        </p:spPr>
        <p:txBody>
          <a:bodyPr wrap="none">
            <a:spAutoFit/>
          </a:bodyPr>
          <a:lstStyle/>
          <a:p>
            <a:pPr algn="l">
              <a:defRPr sz="1600"/>
            </a:pPr>
            <a:r>
              <a:t>* Perception: Recognize external state via sensors (e.g., image recognition with cameras, voice recognition with microphones)</a:t>
            </a:r>
          </a:p>
          <a:p>
            <a:r>
              <a:t>* Decision-making: Determine optimal actions based on perceived information (e.g., route selection, answer generation)</a:t>
            </a:r>
          </a:p>
          <a:p>
            <a:r>
              <a:t>* Action: Execute the decided actions (e.g., move a robot arm, send a message)</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Crossroads! AI Agents vs. Chatbots</a:t>
            </a:r>
          </a:p>
        </p:txBody>
      </p:sp>
      <p:sp>
        <p:nvSpPr>
          <p:cNvPr id="3" name="Subtitle 2"/>
          <p:cNvSpPr>
            <a:spLocks noGrp="1"/>
          </p:cNvSpPr>
          <p:nvPr>
            <p:ph type="subTitle" idx="1"/>
          </p:nvPr>
        </p:nvSpPr>
        <p:spPr/>
        <p:txBody>
          <a:bodyPr/>
          <a:lstStyle/>
          <a:p/>
        </p:txBody>
      </p:sp>
      <p:graphicFrame>
        <p:nvGraphicFramePr>
          <p:cNvPr id="4" name="Table 3"/>
          <p:cNvGraphicFramePr>
            <a:graphicFrameLocks noGrp="1"/>
          </p:cNvGraphicFramePr>
          <p:nvPr/>
        </p:nvGraphicFramePr>
        <p:xfrm>
          <a:off x="914400" y="1371600"/>
          <a:ext cx="7315200" cy="2743200"/>
        </p:xfrm>
        <a:graphic>
          <a:graphicData uri="http://schemas.openxmlformats.org/drawingml/2006/table">
            <a:tbl>
              <a:tblPr firstRow="1" bandRow="1">
                <a:tableStyleId>{5C22544A-7EE6-4342-B048-85BDC9FD1C3A}</a:tableStyleId>
              </a:tblPr>
              <a:tblGrid>
                <a:gridCol w="2438400"/>
                <a:gridCol w="2438400"/>
                <a:gridCol w="2438400"/>
              </a:tblGrid>
              <a:tr h="685800">
                <a:tc>
                  <a:txBody>
                    <a:bodyPr/>
                    <a:lstStyle/>
                    <a:p>
                      <a:pPr algn="ctr"/>
                      <a:r>
                        <a:t>Comparison</a:t>
                      </a:r>
                    </a:p>
                  </a:txBody>
                  <a:tcPr/>
                </a:tc>
                <a:tc>
                  <a:txBody>
                    <a:bodyPr/>
                    <a:lstStyle/>
                    <a:p>
                      <a:pPr algn="ctr"/>
                      <a:r>
                        <a:t>AI Agent</a:t>
                      </a:r>
                    </a:p>
                  </a:txBody>
                  <a:tcPr/>
                </a:tc>
                <a:tc>
                  <a:txBody>
                    <a:bodyPr/>
                    <a:lstStyle/>
                    <a:p>
                      <a:pPr algn="ctr"/>
                      <a:r>
                        <a:t>Chatbot</a:t>
                      </a:r>
                    </a:p>
                  </a:txBody>
                  <a:tcPr/>
                </a:tc>
              </a:tr>
              <a:tr h="685800">
                <a:tc>
                  <a:txBody>
                    <a:bodyPr/>
                    <a:lstStyle/>
                    <a:p>
                      <a:pPr algn="ctr"/>
                      <a:r>
                        <a:t>Purpose</a:t>
                      </a:r>
                    </a:p>
                  </a:txBody>
                  <a:tcPr/>
                </a:tc>
                <a:tc>
                  <a:txBody>
                    <a:bodyPr/>
                    <a:lstStyle/>
                    <a:p>
                      <a:pPr algn="ctr"/>
                      <a:r>
                        <a:t>Interact with environment, achieve goals</a:t>
                      </a:r>
                    </a:p>
                  </a:txBody>
                  <a:tcPr/>
                </a:tc>
                <a:tc>
                  <a:txBody>
                    <a:bodyPr/>
                    <a:lstStyle/>
                    <a:p>
                      <a:pPr algn="ctr"/>
                      <a:r>
                        <a:t>Natural conversation with users</a:t>
                      </a:r>
                    </a:p>
                  </a:txBody>
                  <a:tcPr/>
                </a:tc>
              </a:tr>
              <a:tr h="685800">
                <a:tc>
                  <a:txBody>
                    <a:bodyPr/>
                    <a:lstStyle/>
                    <a:p>
                      <a:pPr algn="ctr"/>
                      <a:r>
                        <a:t>Function</a:t>
                      </a:r>
                    </a:p>
                  </a:txBody>
                  <a:tcPr/>
                </a:tc>
                <a:tc>
                  <a:txBody>
                    <a:bodyPr/>
                    <a:lstStyle/>
                    <a:p>
                      <a:pPr algn="ctr"/>
                      <a:r>
                        <a:t>Perception, decision-making, action, learning</a:t>
                      </a:r>
                    </a:p>
                  </a:txBody>
                  <a:tcPr/>
                </a:tc>
                <a:tc>
                  <a:txBody>
                    <a:bodyPr/>
                    <a:lstStyle/>
                    <a:p>
                      <a:pPr algn="ctr"/>
                      <a:r>
                        <a:t>Conversation processing, information retrieval</a:t>
                      </a:r>
                    </a:p>
                  </a:txBody>
                  <a:tcPr/>
                </a:tc>
              </a:tr>
              <a:tr h="685800">
                <a:tc>
                  <a:txBody>
                    <a:bodyPr/>
                    <a:lstStyle/>
                    <a:p>
                      <a:pPr algn="ctr"/>
                      <a:r>
                        <a:t>Examples</a:t>
                      </a:r>
                    </a:p>
                  </a:txBody>
                  <a:tcPr/>
                </a:tc>
                <a:tc>
                  <a:txBody>
                    <a:bodyPr/>
                    <a:lstStyle/>
                    <a:p>
                      <a:pPr algn="ctr"/>
                      <a:r>
                        <a:t>Self-driving cars, robots, game AI</a:t>
                      </a:r>
                    </a:p>
                  </a:txBody>
                  <a:tcPr/>
                </a:tc>
                <a:tc>
                  <a:txBody>
                    <a:bodyPr/>
                    <a:lstStyle/>
                    <a:p>
                      <a:pPr algn="ctr"/>
                      <a:r>
                        <a:t>Customer service chatbots, AI assistants</a:t>
                      </a:r>
                    </a:p>
                  </a:txBody>
                  <a:tcPr/>
                </a:tc>
              </a:tr>
            </a:tbl>
          </a:graphicData>
        </a:graphic>
      </p:graphicFrame>
      <p:sp>
        <p:nvSpPr>
          <p:cNvPr id="5" name="TextBox 4"/>
          <p:cNvSpPr txBox="1"/>
          <p:nvPr/>
        </p:nvSpPr>
        <p:spPr>
          <a:xfrm>
            <a:off x="914400" y="4572000"/>
            <a:ext cx="7315200" cy="1828800"/>
          </a:xfrm>
          <a:prstGeom prst="rect">
            <a:avLst/>
          </a:prstGeom>
          <a:noFill/>
        </p:spPr>
        <p:txBody>
          <a:bodyPr wrap="none">
            <a:spAutoFit/>
          </a:bodyPr>
          <a:lstStyle/>
          <a:p>
            <a:pPr algn="l">
              <a:defRPr sz="1600"/>
            </a:pPr>
            <a:r>
              <a:t>AI agents are often confused with chatbots, but AI agents can perform a wider range of tasks. While chatbots specialize in conversation, AI agents interact with the environment and aim to achieve goals autonomously.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921286" y="1150736"/>
            <a:ext cx="0" cy="7962411"/>
          </a:xfrm>
          <a:prstGeom prst="line">
            <a:avLst/>
          </a:prstGeom>
          <a:ln cap="flat" w="19050">
            <a:solidFill>
              <a:srgbClr val="6C6F84"/>
            </a:solidFill>
            <a:prstDash val="solid"/>
            <a:headEnd type="none" len="sm" w="sm"/>
            <a:tailEnd type="none" len="sm" w="sm"/>
          </a:ln>
        </p:spPr>
      </p:sp>
      <p:sp>
        <p:nvSpPr>
          <p:cNvPr name="AutoShape 3" id="3"/>
          <p:cNvSpPr/>
          <p:nvPr/>
        </p:nvSpPr>
        <p:spPr>
          <a:xfrm flipV="true">
            <a:off x="17356662" y="1150736"/>
            <a:ext cx="0" cy="7962411"/>
          </a:xfrm>
          <a:prstGeom prst="line">
            <a:avLst/>
          </a:prstGeom>
          <a:ln cap="flat" w="19050">
            <a:solidFill>
              <a:srgbClr val="6C6F84"/>
            </a:solidFill>
            <a:prstDash val="solid"/>
            <a:headEnd type="none" len="sm" w="sm"/>
            <a:tailEnd type="none" len="sm" w="sm"/>
          </a:ln>
        </p:spPr>
      </p:sp>
      <p:sp>
        <p:nvSpPr>
          <p:cNvPr name="AutoShape 4" id="4"/>
          <p:cNvSpPr/>
          <p:nvPr/>
        </p:nvSpPr>
        <p:spPr>
          <a:xfrm flipH="true">
            <a:off x="1159474" y="912548"/>
            <a:ext cx="15958999" cy="0"/>
          </a:xfrm>
          <a:prstGeom prst="line">
            <a:avLst/>
          </a:prstGeom>
          <a:ln cap="flat" w="19050">
            <a:solidFill>
              <a:srgbClr val="6C6F84"/>
            </a:solidFill>
            <a:prstDash val="solid"/>
            <a:headEnd type="none" len="sm" w="sm"/>
            <a:tailEnd type="none" len="sm" w="sm"/>
          </a:ln>
        </p:spPr>
      </p:sp>
      <p:sp>
        <p:nvSpPr>
          <p:cNvPr name="AutoShape 5" id="5"/>
          <p:cNvSpPr/>
          <p:nvPr/>
        </p:nvSpPr>
        <p:spPr>
          <a:xfrm flipH="true">
            <a:off x="1159474" y="9351336"/>
            <a:ext cx="15964025" cy="0"/>
          </a:xfrm>
          <a:prstGeom prst="line">
            <a:avLst/>
          </a:prstGeom>
          <a:ln cap="flat" w="19050">
            <a:solidFill>
              <a:srgbClr val="6C6F84"/>
            </a:solidFill>
            <a:prstDash val="solid"/>
            <a:headEnd type="none" len="sm" w="sm"/>
            <a:tailEnd type="none" len="sm" w="sm"/>
          </a:ln>
        </p:spPr>
      </p:sp>
      <p:sp>
        <p:nvSpPr>
          <p:cNvPr name="AutoShape 6" id="6"/>
          <p:cNvSpPr/>
          <p:nvPr/>
        </p:nvSpPr>
        <p:spPr>
          <a:xfrm flipV="true">
            <a:off x="921286" y="272639"/>
            <a:ext cx="0" cy="401721"/>
          </a:xfrm>
          <a:prstGeom prst="line">
            <a:avLst/>
          </a:prstGeom>
          <a:ln cap="flat" w="19050">
            <a:solidFill>
              <a:srgbClr val="6C6F84"/>
            </a:solidFill>
            <a:prstDash val="solid"/>
            <a:headEnd type="none" len="sm" w="sm"/>
            <a:tailEnd type="none" len="sm" w="sm"/>
          </a:ln>
        </p:spPr>
      </p:sp>
      <p:sp>
        <p:nvSpPr>
          <p:cNvPr name="AutoShape 7" id="7"/>
          <p:cNvSpPr/>
          <p:nvPr/>
        </p:nvSpPr>
        <p:spPr>
          <a:xfrm flipV="true">
            <a:off x="17356662" y="272639"/>
            <a:ext cx="0" cy="401721"/>
          </a:xfrm>
          <a:prstGeom prst="line">
            <a:avLst/>
          </a:prstGeom>
          <a:ln cap="flat" w="19050">
            <a:solidFill>
              <a:srgbClr val="6C6F84"/>
            </a:solidFill>
            <a:prstDash val="solid"/>
            <a:headEnd type="none" len="sm" w="sm"/>
            <a:tailEnd type="none" len="sm" w="sm"/>
          </a:ln>
        </p:spPr>
      </p:sp>
      <p:sp>
        <p:nvSpPr>
          <p:cNvPr name="AutoShape 8" id="8"/>
          <p:cNvSpPr/>
          <p:nvPr/>
        </p:nvSpPr>
        <p:spPr>
          <a:xfrm flipV="true">
            <a:off x="921286" y="9589524"/>
            <a:ext cx="0" cy="411078"/>
          </a:xfrm>
          <a:prstGeom prst="line">
            <a:avLst/>
          </a:prstGeom>
          <a:ln cap="flat" w="19050">
            <a:solidFill>
              <a:srgbClr val="6C6F84"/>
            </a:solidFill>
            <a:prstDash val="solid"/>
            <a:headEnd type="none" len="sm" w="sm"/>
            <a:tailEnd type="none" len="sm" w="sm"/>
          </a:ln>
        </p:spPr>
      </p:sp>
      <p:sp>
        <p:nvSpPr>
          <p:cNvPr name="AutoShape 9" id="9"/>
          <p:cNvSpPr/>
          <p:nvPr/>
        </p:nvSpPr>
        <p:spPr>
          <a:xfrm flipV="true">
            <a:off x="17356662" y="9589524"/>
            <a:ext cx="0" cy="411078"/>
          </a:xfrm>
          <a:prstGeom prst="line">
            <a:avLst/>
          </a:prstGeom>
          <a:ln cap="flat" w="19050">
            <a:solidFill>
              <a:srgbClr val="6C6F84"/>
            </a:solidFill>
            <a:prstDash val="solid"/>
            <a:headEnd type="none" len="sm" w="sm"/>
            <a:tailEnd type="none" len="sm" w="sm"/>
          </a:ln>
        </p:spPr>
      </p:sp>
      <p:sp>
        <p:nvSpPr>
          <p:cNvPr name="AutoShape 10" id="10"/>
          <p:cNvSpPr/>
          <p:nvPr/>
        </p:nvSpPr>
        <p:spPr>
          <a:xfrm flipH="true">
            <a:off x="286571" y="912548"/>
            <a:ext cx="396527" cy="0"/>
          </a:xfrm>
          <a:prstGeom prst="line">
            <a:avLst/>
          </a:prstGeom>
          <a:ln cap="flat" w="19050">
            <a:solidFill>
              <a:srgbClr val="6C6F84"/>
            </a:solidFill>
            <a:prstDash val="solid"/>
            <a:headEnd type="none" len="sm" w="sm"/>
            <a:tailEnd type="none" len="sm" w="sm"/>
          </a:ln>
        </p:spPr>
      </p:sp>
      <p:sp>
        <p:nvSpPr>
          <p:cNvPr name="AutoShape 11" id="11"/>
          <p:cNvSpPr/>
          <p:nvPr/>
        </p:nvSpPr>
        <p:spPr>
          <a:xfrm flipH="true">
            <a:off x="17594850" y="912548"/>
            <a:ext cx="406579" cy="0"/>
          </a:xfrm>
          <a:prstGeom prst="line">
            <a:avLst/>
          </a:prstGeom>
          <a:ln cap="flat" w="19050">
            <a:solidFill>
              <a:srgbClr val="6C6F84"/>
            </a:solidFill>
            <a:prstDash val="solid"/>
            <a:headEnd type="none" len="sm" w="sm"/>
            <a:tailEnd type="none" len="sm" w="sm"/>
          </a:ln>
        </p:spPr>
      </p:sp>
      <p:sp>
        <p:nvSpPr>
          <p:cNvPr name="AutoShape 12" id="12"/>
          <p:cNvSpPr/>
          <p:nvPr/>
        </p:nvSpPr>
        <p:spPr>
          <a:xfrm flipH="true">
            <a:off x="286571" y="9351336"/>
            <a:ext cx="396527" cy="0"/>
          </a:xfrm>
          <a:prstGeom prst="line">
            <a:avLst/>
          </a:prstGeom>
          <a:ln cap="flat" w="19050">
            <a:solidFill>
              <a:srgbClr val="6C6F84"/>
            </a:solidFill>
            <a:prstDash val="solid"/>
            <a:headEnd type="none" len="sm" w="sm"/>
            <a:tailEnd type="none" len="sm" w="sm"/>
          </a:ln>
        </p:spPr>
      </p:sp>
      <p:sp>
        <p:nvSpPr>
          <p:cNvPr name="AutoShape 13" id="13"/>
          <p:cNvSpPr/>
          <p:nvPr/>
        </p:nvSpPr>
        <p:spPr>
          <a:xfrm flipH="true">
            <a:off x="17599876" y="9351336"/>
            <a:ext cx="401553" cy="0"/>
          </a:xfrm>
          <a:prstGeom prst="line">
            <a:avLst/>
          </a:prstGeom>
          <a:ln cap="flat" w="19050">
            <a:solidFill>
              <a:srgbClr val="6C6F84"/>
            </a:solidFill>
            <a:prstDash val="solid"/>
            <a:headEnd type="none" len="sm" w="sm"/>
            <a:tailEnd type="none" len="sm" w="sm"/>
          </a:ln>
        </p:spPr>
      </p:sp>
      <p:sp>
        <p:nvSpPr>
          <p:cNvPr name="TextBox 14" id="14"/>
          <p:cNvSpPr txBox="true"/>
          <p:nvPr/>
        </p:nvSpPr>
        <p:spPr>
          <a:xfrm rot="0">
            <a:off x="5635330" y="2854314"/>
            <a:ext cx="10322244" cy="5445124"/>
          </a:xfrm>
          <a:prstGeom prst="rect">
            <a:avLst/>
          </a:prstGeom>
        </p:spPr>
        <p:txBody>
          <a:bodyPr anchor="t" rtlCol="false" tIns="0" lIns="0" bIns="0" rIns="0">
            <a:spAutoFit/>
          </a:bodyPr>
          <a:lstStyle/>
          <a:p>
            <a:pPr algn="l" marL="863601" indent="-431801" lvl="1">
              <a:lnSpc>
                <a:spcPts val="8800"/>
              </a:lnSpc>
              <a:buAutoNum type="arabicPeriod" startAt="1"/>
            </a:pPr>
            <a:r>
              <a:rPr lang="en-US" b="true" sz="4000" spc="1200">
                <a:solidFill>
                  <a:srgbClr val="6C6F84"/>
                </a:solidFill>
                <a:latin typeface="ZEN角ゴシックNEW Medium"/>
                <a:ea typeface="ZEN角ゴシックNEW Medium"/>
                <a:cs typeface="ZEN角ゴシックNEW Medium"/>
                <a:sym typeface="ZEN角ゴシックNEW Medium"/>
              </a:rPr>
              <a:t>現状分析</a:t>
            </a:r>
          </a:p>
          <a:p>
            <a:pPr algn="l" marL="863601" indent="-431801" lvl="1">
              <a:lnSpc>
                <a:spcPts val="8800"/>
              </a:lnSpc>
              <a:buAutoNum type="arabicPeriod" startAt="1"/>
            </a:pPr>
            <a:r>
              <a:rPr lang="en-US" b="true" sz="4000" spc="1200">
                <a:solidFill>
                  <a:srgbClr val="6C6F84"/>
                </a:solidFill>
                <a:latin typeface="ZEN角ゴシックNEW Medium"/>
                <a:ea typeface="ZEN角ゴシックNEW Medium"/>
                <a:cs typeface="ZEN角ゴシックNEW Medium"/>
                <a:sym typeface="ZEN角ゴシックNEW Medium"/>
              </a:rPr>
              <a:t>マーケティング</a:t>
            </a:r>
          </a:p>
          <a:p>
            <a:pPr algn="l" marL="863601" indent="-431801" lvl="1">
              <a:lnSpc>
                <a:spcPts val="8800"/>
              </a:lnSpc>
              <a:buAutoNum type="arabicPeriod" startAt="1"/>
            </a:pPr>
            <a:r>
              <a:rPr lang="en-US" b="true" sz="4000" spc="1200">
                <a:solidFill>
                  <a:srgbClr val="6C6F84"/>
                </a:solidFill>
                <a:latin typeface="ZEN角ゴシックNEW Medium"/>
                <a:ea typeface="ZEN角ゴシックNEW Medium"/>
                <a:cs typeface="ZEN角ゴシックNEW Medium"/>
                <a:sym typeface="ZEN角ゴシックNEW Medium"/>
              </a:rPr>
              <a:t>問題点と改善策</a:t>
            </a:r>
          </a:p>
          <a:p>
            <a:pPr algn="l" marL="863601" indent="-431801" lvl="1">
              <a:lnSpc>
                <a:spcPts val="8800"/>
              </a:lnSpc>
              <a:buAutoNum type="arabicPeriod" startAt="1"/>
            </a:pPr>
            <a:r>
              <a:rPr lang="en-US" b="true" sz="4000" spc="1200">
                <a:solidFill>
                  <a:srgbClr val="6C6F84"/>
                </a:solidFill>
                <a:latin typeface="ZEN角ゴシックNEW Medium"/>
                <a:ea typeface="ZEN角ゴシックNEW Medium"/>
                <a:cs typeface="ZEN角ゴシックNEW Medium"/>
                <a:sym typeface="ZEN角ゴシックNEW Medium"/>
              </a:rPr>
              <a:t>コンセプト</a:t>
            </a:r>
          </a:p>
          <a:p>
            <a:pPr algn="l" marL="863601" indent="-431801" lvl="1">
              <a:lnSpc>
                <a:spcPts val="8800"/>
              </a:lnSpc>
              <a:buAutoNum type="arabicPeriod" startAt="1"/>
            </a:pPr>
            <a:r>
              <a:rPr lang="en-US" b="true" sz="4000" spc="1200">
                <a:solidFill>
                  <a:srgbClr val="6C6F84"/>
                </a:solidFill>
                <a:latin typeface="ZEN角ゴシックNEW Medium"/>
                <a:ea typeface="ZEN角ゴシックNEW Medium"/>
                <a:cs typeface="ZEN角ゴシックNEW Medium"/>
                <a:sym typeface="ZEN角ゴシックNEW Medium"/>
              </a:rPr>
              <a:t>会社情報</a:t>
            </a:r>
          </a:p>
        </p:txBody>
      </p:sp>
      <p:sp>
        <p:nvSpPr>
          <p:cNvPr name="TextBox 15" id="15"/>
          <p:cNvSpPr txBox="true"/>
          <p:nvPr/>
        </p:nvSpPr>
        <p:spPr>
          <a:xfrm rot="0">
            <a:off x="5766618" y="1722142"/>
            <a:ext cx="5696214" cy="510538"/>
          </a:xfrm>
          <a:prstGeom prst="rect">
            <a:avLst/>
          </a:prstGeom>
        </p:spPr>
        <p:txBody>
          <a:bodyPr anchor="t" rtlCol="false" tIns="0" lIns="0" bIns="0" rIns="0">
            <a:spAutoFit/>
          </a:bodyPr>
          <a:lstStyle/>
          <a:p>
            <a:pPr algn="l">
              <a:lnSpc>
                <a:spcPts val="4320"/>
              </a:lnSpc>
            </a:pPr>
            <a:r>
              <a:rPr lang="en-US" sz="2700" spc="1374" b="true">
                <a:solidFill>
                  <a:srgbClr val="6C6F84"/>
                </a:solidFill>
                <a:latin typeface="ZEN角ゴシックNEW Medium"/>
                <a:ea typeface="ZEN角ゴシックNEW Medium"/>
                <a:cs typeface="ZEN角ゴシックNEW Medium"/>
                <a:sym typeface="ZEN角ゴシックNEW Medium"/>
              </a:rPr>
              <a:t>本日のアジェンダ</a:t>
            </a:r>
          </a:p>
        </p:txBody>
      </p:sp>
      <p:sp>
        <p:nvSpPr>
          <p:cNvPr name="Freeform 16" id="16"/>
          <p:cNvSpPr/>
          <p:nvPr/>
        </p:nvSpPr>
        <p:spPr>
          <a:xfrm flipH="false" flipV="false" rot="0">
            <a:off x="1319374" y="1257718"/>
            <a:ext cx="2829473" cy="7735753"/>
          </a:xfrm>
          <a:custGeom>
            <a:avLst/>
            <a:gdLst/>
            <a:ahLst/>
            <a:cxnLst/>
            <a:rect r="r" b="b" t="t" l="l"/>
            <a:pathLst>
              <a:path h="7735753" w="2829473">
                <a:moveTo>
                  <a:pt x="0" y="0"/>
                </a:moveTo>
                <a:lnTo>
                  <a:pt x="2829472" y="0"/>
                </a:lnTo>
                <a:lnTo>
                  <a:pt x="2829472" y="7735753"/>
                </a:lnTo>
                <a:lnTo>
                  <a:pt x="0" y="7735753"/>
                </a:lnTo>
                <a:lnTo>
                  <a:pt x="0" y="0"/>
                </a:lnTo>
                <a:close/>
              </a:path>
            </a:pathLst>
          </a:custGeom>
          <a:blipFill>
            <a:blip r:embed="rId2"/>
            <a:stretch>
              <a:fillRect l="-167851" t="0" r="-142119" b="0"/>
            </a:stretch>
          </a:blipFill>
        </p:spPr>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Exploration! AI Agent Applications</a:t>
            </a:r>
          </a:p>
        </p:txBody>
      </p:sp>
      <p:sp>
        <p:nvSpPr>
          <p:cNvPr id="3" name="Subtitle 2"/>
          <p:cNvSpPr>
            <a:spLocks noGrp="1"/>
          </p:cNvSpPr>
          <p:nvPr>
            <p:ph type="subTitle" idx="1"/>
          </p:nvPr>
        </p:nvSpPr>
        <p:spPr/>
        <p:txBody>
          <a:bodyPr/>
          <a:lstStyle/>
          <a:p/>
        </p:txBody>
      </p:sp>
      <p:sp>
        <p:nvSpPr>
          <p:cNvPr id="4" name="Rounded Rectangle 3"/>
          <p:cNvSpPr/>
          <p:nvPr/>
        </p:nvSpPr>
        <p:spPr>
          <a:xfrm>
            <a:off x="914400" y="1371600"/>
            <a:ext cx="2743200" cy="1828800"/>
          </a:xfrm>
          <a:prstGeom prst="roundRect">
            <a:avLst/>
          </a:prstGeom>
          <a:solidFill>
            <a:srgbClr val="C8E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800"/>
            </a:pPr>
            <a:r>
              <a:t>Smart Home</a:t>
            </a:r>
          </a:p>
        </p:txBody>
      </p:sp>
      <p:sp>
        <p:nvSpPr>
          <p:cNvPr id="5" name="TextBox 4"/>
          <p:cNvSpPr txBox="1"/>
          <p:nvPr/>
        </p:nvSpPr>
        <p:spPr>
          <a:xfrm>
            <a:off x="914400" y="1828800"/>
            <a:ext cx="2743200" cy="1371600"/>
          </a:xfrm>
          <a:prstGeom prst="rect">
            <a:avLst/>
          </a:prstGeom>
          <a:noFill/>
        </p:spPr>
        <p:txBody>
          <a:bodyPr wrap="none">
            <a:spAutoFit/>
          </a:bodyPr>
          <a:lstStyle/>
          <a:p>
            <a:pPr algn="ctr">
              <a:defRPr sz="1400"/>
            </a:pPr>
            <a:r>
              <a:t>Automatically controls temperature, lighting, security, etc. to optimize the living environment</a:t>
            </a:r>
          </a:p>
        </p:txBody>
      </p:sp>
      <p:sp>
        <p:nvSpPr>
          <p:cNvPr id="6" name="Rounded Rectangle 5"/>
          <p:cNvSpPr/>
          <p:nvPr/>
        </p:nvSpPr>
        <p:spPr>
          <a:xfrm>
            <a:off x="4572000" y="1371600"/>
            <a:ext cx="2743200" cy="1828800"/>
          </a:xfrm>
          <a:prstGeom prst="roundRect">
            <a:avLst/>
          </a:prstGeom>
          <a:solidFill>
            <a:srgbClr val="FFE6C8"/>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800"/>
            </a:pPr>
            <a:r>
              <a:t>Self-driving Cars</a:t>
            </a:r>
          </a:p>
        </p:txBody>
      </p:sp>
      <p:sp>
        <p:nvSpPr>
          <p:cNvPr id="7" name="TextBox 6"/>
          <p:cNvSpPr txBox="1"/>
          <p:nvPr/>
        </p:nvSpPr>
        <p:spPr>
          <a:xfrm>
            <a:off x="4572000" y="1828800"/>
            <a:ext cx="2743200" cy="1371600"/>
          </a:xfrm>
          <a:prstGeom prst="rect">
            <a:avLst/>
          </a:prstGeom>
          <a:noFill/>
        </p:spPr>
        <p:txBody>
          <a:bodyPr wrap="none">
            <a:spAutoFit/>
          </a:bodyPr>
          <a:lstStyle/>
          <a:p>
            <a:pPr algn="ctr">
              <a:defRPr sz="1400"/>
            </a:pPr>
            <a:r>
              <a:t>Recognizes surroundings with sensors and drives safely with optimal routes and speed</a:t>
            </a:r>
          </a:p>
        </p:txBody>
      </p:sp>
      <p:sp>
        <p:nvSpPr>
          <p:cNvPr id="8" name="Rounded Rectangle 7"/>
          <p:cNvSpPr/>
          <p:nvPr/>
        </p:nvSpPr>
        <p:spPr>
          <a:xfrm>
            <a:off x="914400" y="3657600"/>
            <a:ext cx="2743200" cy="1828800"/>
          </a:xfrm>
          <a:prstGeom prst="roundRect">
            <a:avLst/>
          </a:prstGeom>
          <a:solidFill>
            <a:srgbClr val="E6FFC8"/>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800"/>
            </a:pPr>
            <a:r>
              <a:t>Game AI</a:t>
            </a:r>
          </a:p>
        </p:txBody>
      </p:sp>
      <p:sp>
        <p:nvSpPr>
          <p:cNvPr id="9" name="TextBox 8"/>
          <p:cNvSpPr txBox="1"/>
          <p:nvPr/>
        </p:nvSpPr>
        <p:spPr>
          <a:xfrm>
            <a:off x="914400" y="4114800"/>
            <a:ext cx="2743200" cy="1371600"/>
          </a:xfrm>
          <a:prstGeom prst="rect">
            <a:avLst/>
          </a:prstGeom>
          <a:noFill/>
        </p:spPr>
        <p:txBody>
          <a:bodyPr wrap="none">
            <a:spAutoFit/>
          </a:bodyPr>
          <a:lstStyle/>
          <a:p>
            <a:pPr algn="ctr">
              <a:defRPr sz="1400"/>
            </a:pPr>
            <a:r>
              <a:t>Learns from player actions and adaptively adjusts difficulty and challenges</a:t>
            </a:r>
          </a:p>
        </p:txBody>
      </p:sp>
      <p:sp>
        <p:nvSpPr>
          <p:cNvPr id="10" name="Rounded Rectangle 9"/>
          <p:cNvSpPr/>
          <p:nvPr/>
        </p:nvSpPr>
        <p:spPr>
          <a:xfrm>
            <a:off x="4572000" y="3657600"/>
            <a:ext cx="2743200" cy="1828800"/>
          </a:xfrm>
          <a:prstGeom prst="roundRect">
            <a:avLst/>
          </a:prstGeom>
          <a:solidFill>
            <a:srgbClr val="FFC8E6"/>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800"/>
            </a:pPr>
            <a:r>
              <a:t>Industrial Robots</a:t>
            </a:r>
          </a:p>
        </p:txBody>
      </p:sp>
      <p:sp>
        <p:nvSpPr>
          <p:cNvPr id="11" name="TextBox 10"/>
          <p:cNvSpPr txBox="1"/>
          <p:nvPr/>
        </p:nvSpPr>
        <p:spPr>
          <a:xfrm>
            <a:off x="4572000" y="4114800"/>
            <a:ext cx="2743200" cy="1371600"/>
          </a:xfrm>
          <a:prstGeom prst="rect">
            <a:avLst/>
          </a:prstGeom>
          <a:noFill/>
        </p:spPr>
        <p:txBody>
          <a:bodyPr wrap="none">
            <a:spAutoFit/>
          </a:bodyPr>
          <a:lstStyle/>
          <a:p>
            <a:pPr algn="ctr">
              <a:defRPr sz="1400"/>
            </a:pPr>
            <a:r>
              <a:t>Flexibly responds on manufacturing lines, achieving quality checks and efficiency</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Treasure Map! How to Create AI Agents</a:t>
            </a:r>
          </a:p>
        </p:txBody>
      </p:sp>
      <p:sp>
        <p:nvSpPr>
          <p:cNvPr id="3" name="Subtitle 2"/>
          <p:cNvSpPr>
            <a:spLocks noGrp="1"/>
          </p:cNvSpPr>
          <p:nvPr>
            <p:ph type="subTitle" idx="1"/>
          </p:nvPr>
        </p:nvSpPr>
        <p:spPr/>
        <p:txBody>
          <a:bodyPr/>
          <a:lstStyle/>
          <a:p/>
        </p:txBody>
      </p:sp>
      <p:sp>
        <p:nvSpPr>
          <p:cNvPr id="4" name="Rounded Rectangle 3"/>
          <p:cNvSpPr/>
          <p:nvPr/>
        </p:nvSpPr>
        <p:spPr>
          <a:xfrm>
            <a:off x="914400" y="1371600"/>
            <a:ext cx="1828800" cy="914400"/>
          </a:xfrm>
          <a:prstGeom prst="roundRect">
            <a:avLst/>
          </a:prstGeom>
          <a:solidFill>
            <a:srgbClr val="C8C8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t>1. Design</a:t>
            </a:r>
          </a:p>
        </p:txBody>
      </p:sp>
      <p:sp>
        <p:nvSpPr>
          <p:cNvPr id="5" name="Rounded Rectangle 4"/>
          <p:cNvSpPr/>
          <p:nvPr/>
        </p:nvSpPr>
        <p:spPr>
          <a:xfrm>
            <a:off x="2743200" y="1371600"/>
            <a:ext cx="1828800" cy="914400"/>
          </a:xfrm>
          <a:prstGeom prst="roundRect">
            <a:avLst/>
          </a:prstGeom>
          <a:solidFill>
            <a:srgbClr val="C8FFC8"/>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t>2. Implementation</a:t>
            </a:r>
          </a:p>
        </p:txBody>
      </p:sp>
      <p:sp>
        <p:nvSpPr>
          <p:cNvPr id="6" name="Rounded Rectangle 5"/>
          <p:cNvSpPr/>
          <p:nvPr/>
        </p:nvSpPr>
        <p:spPr>
          <a:xfrm>
            <a:off x="4572000" y="1371600"/>
            <a:ext cx="1828800" cy="914400"/>
          </a:xfrm>
          <a:prstGeom prst="roundRect">
            <a:avLst/>
          </a:prstGeom>
          <a:solidFill>
            <a:srgbClr val="FFC8C8"/>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t>3. Testing</a:t>
            </a:r>
          </a:p>
        </p:txBody>
      </p:sp>
      <p:sp>
        <p:nvSpPr>
          <p:cNvPr id="7" name="Rounded Rectangle 6"/>
          <p:cNvSpPr/>
          <p:nvPr/>
        </p:nvSpPr>
        <p:spPr>
          <a:xfrm>
            <a:off x="6400800" y="1371600"/>
            <a:ext cx="1828800" cy="914400"/>
          </a:xfrm>
          <a:prstGeom prst="roundRect">
            <a:avLst/>
          </a:prstGeom>
          <a:solidFill>
            <a:srgbClr val="FFFFC8"/>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t>4. Deployment</a:t>
            </a:r>
          </a:p>
        </p:txBody>
      </p:sp>
      <p:sp>
        <p:nvSpPr>
          <p:cNvPr id="8" name="Rectangle 7"/>
          <p:cNvSpPr/>
          <p:nvPr/>
        </p:nvSpPr>
        <p:spPr>
          <a:xfrm>
            <a:off x="914400" y="2743200"/>
            <a:ext cx="7315200" cy="2743200"/>
          </a:xfrm>
          <a:prstGeom prst="rect">
            <a:avLst/>
          </a:prstGeom>
          <a:solidFill>
            <a:srgbClr val="F0F0F0"/>
          </a:solidFill>
          <a:ln>
            <a:solidFill>
              <a:srgbClr val="C8C8C8"/>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1005840" y="2834640"/>
            <a:ext cx="7132320" cy="2560320"/>
          </a:xfrm>
          <a:prstGeom prst="rect">
            <a:avLst/>
          </a:prstGeom>
          <a:noFill/>
        </p:spPr>
        <p:txBody>
          <a:bodyPr wrap="none">
            <a:spAutoFit/>
          </a:bodyPr>
          <a:lstStyle/>
          <a:p>
            <a:pPr>
              <a:defRPr sz="1200">
                <a:latin typeface="Courier New"/>
              </a:defRPr>
            </a:pPr>
            <a:r>
              <a:t># Simple example of an AI Agent (pseudocode)</a:t>
            </a:r>
          </a:p>
          <a:p>
            <a:r>
              <a:t>class AIAgent:</a:t>
            </a:r>
          </a:p>
          <a:p>
            <a:r>
              <a:t>    def __init__(self):</a:t>
            </a:r>
          </a:p>
          <a:p>
            <a:r>
              <a:t>        self.sensors = []  # Sensors to recognize environment</a:t>
            </a:r>
          </a:p>
          <a:p>
            <a:r>
              <a:t>        self.state = {}    # Current state</a:t>
            </a:r>
          </a:p>
          <a:p>
            <a:r>
              <a:t>    </a:t>
            </a:r>
          </a:p>
          <a:p>
            <a:r>
              <a:t>    def perceive(self, environment):</a:t>
            </a:r>
          </a:p>
          <a:p>
            <a:r>
              <a:t>        # Get information from environment</a:t>
            </a:r>
          </a:p>
          <a:p>
            <a:r>
              <a:t>        for sensor in self.sensors:</a:t>
            </a:r>
          </a:p>
          <a:p>
            <a:r>
              <a:t>            self.state[sensor.name] = sensor.read(environment)</a:t>
            </a:r>
          </a:p>
          <a:p>
            <a:r>
              <a:t>    </a:t>
            </a:r>
          </a:p>
          <a:p>
            <a:r>
              <a:t>    def decide(self):</a:t>
            </a:r>
          </a:p>
          <a:p>
            <a:r>
              <a:t>        # Determine action based on state</a:t>
            </a:r>
          </a:p>
          <a:p>
            <a:r>
              <a:t>        return best_action(self.state)</a:t>
            </a:r>
          </a:p>
          <a:p>
            <a:r>
              <a:t>    </a:t>
            </a:r>
          </a:p>
          <a:p>
            <a:r>
              <a:t>    def act(self, action):</a:t>
            </a:r>
          </a:p>
          <a:p>
            <a:r>
              <a:t>        # Execute selected action</a:t>
            </a:r>
          </a:p>
          <a:p>
            <a:r>
              <a:t>        return execute(action)</a:t>
            </a:r>
          </a:p>
        </p:txBody>
      </p:sp>
      <p:sp>
        <p:nvSpPr>
          <p:cNvPr id="10" name="TextBox 9"/>
          <p:cNvSpPr txBox="1"/>
          <p:nvPr/>
        </p:nvSpPr>
        <p:spPr>
          <a:xfrm>
            <a:off x="914400" y="5669280"/>
            <a:ext cx="7315200" cy="914400"/>
          </a:xfrm>
          <a:prstGeom prst="rect">
            <a:avLst/>
          </a:prstGeom>
          <a:noFill/>
        </p:spPr>
        <p:txBody>
          <a:bodyPr wrap="none">
            <a:spAutoFit/>
          </a:bodyPr>
          <a:lstStyle/>
          <a:p>
            <a:pPr algn="l">
              <a:defRPr sz="1400"/>
            </a:pPr>
            <a:r>
              <a:t>AI agents repeat a cycle of 'perception', 'decision-making', and 'action'. Various applications are possible based on this simple framework.</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New Horizons! The Future of AI Agents</a:t>
            </a:r>
          </a:p>
        </p:txBody>
      </p:sp>
      <p:sp>
        <p:nvSpPr>
          <p:cNvPr id="3" name="Subtitle 2"/>
          <p:cNvSpPr>
            <a:spLocks noGrp="1"/>
          </p:cNvSpPr>
          <p:nvPr>
            <p:ph type="subTitle" idx="1"/>
          </p:nvPr>
        </p:nvSpPr>
        <p:spPr/>
        <p:txBody>
          <a:bodyPr/>
          <a:lstStyle/>
          <a:p/>
        </p:txBody>
      </p:sp>
      <p:sp>
        <p:nvSpPr>
          <p:cNvPr id="4" name="Rounded Rectangle 3"/>
          <p:cNvSpPr/>
          <p:nvPr/>
        </p:nvSpPr>
        <p:spPr>
          <a:xfrm>
            <a:off x="914400" y="1371600"/>
            <a:ext cx="3200400" cy="2286000"/>
          </a:xfrm>
          <a:prstGeom prst="roundRect">
            <a:avLst/>
          </a:prstGeom>
          <a:solidFill>
            <a:srgbClr val="E6E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2000"/>
            </a:pPr>
            <a:r>
              <a:t>Future of AI Agents</a:t>
            </a:r>
          </a:p>
        </p:txBody>
      </p:sp>
      <p:sp>
        <p:nvSpPr>
          <p:cNvPr id="5" name="TextBox 4"/>
          <p:cNvSpPr txBox="1"/>
          <p:nvPr/>
        </p:nvSpPr>
        <p:spPr>
          <a:xfrm>
            <a:off x="4572000" y="1371600"/>
            <a:ext cx="3657600" cy="4572000"/>
          </a:xfrm>
          <a:prstGeom prst="rect">
            <a:avLst/>
          </a:prstGeom>
          <a:noFill/>
        </p:spPr>
        <p:txBody>
          <a:bodyPr wrap="none">
            <a:spAutoFit/>
          </a:bodyPr>
          <a:lstStyle/>
          <a:p>
            <a:pPr>
              <a:defRPr sz="1400"/>
            </a:pPr>
            <a:r>
              <a:t>Future Outlook for AI Agents:</a:t>
            </a:r>
          </a:p>
          <a:p/>
          <a:p>
            <a:r>
              <a:t>• Multi-agent systems - Multiple AIs collaborate to solve complex tasks</a:t>
            </a:r>
          </a:p>
          <a:p/>
          <a:p>
            <a:r>
              <a:t>• Improved self-learning capabilities - Learn from experience and evolve</a:t>
            </a:r>
          </a:p>
          <a:p/>
          <a:p>
            <a:r>
              <a:t>• Ethical AI realization - Decision-making aligned with human values</a:t>
            </a:r>
          </a:p>
          <a:p/>
          <a:p>
            <a:r>
              <a:t>• Human-AI coexistence - Building complementary relationships</a:t>
            </a:r>
          </a:p>
          <a:p/>
          <a:p>
            <a:r>
              <a:t>• Next step in industrial revolution - Creation of new jobs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End of Adventure! Summary and Next Steps</a:t>
            </a:r>
          </a:p>
        </p:txBody>
      </p:sp>
      <p:sp>
        <p:nvSpPr>
          <p:cNvPr id="3" name="Subtitle 2"/>
          <p:cNvSpPr>
            <a:spLocks noGrp="1"/>
          </p:cNvSpPr>
          <p:nvPr>
            <p:ph type="subTitle" idx="1"/>
          </p:nvPr>
        </p:nvSpPr>
        <p:spPr/>
        <p:txBody>
          <a:bodyPr/>
          <a:lstStyle/>
          <a:p/>
        </p:txBody>
      </p:sp>
      <p:sp>
        <p:nvSpPr>
          <p:cNvPr id="4" name="TextBox 3"/>
          <p:cNvSpPr txBox="1"/>
          <p:nvPr/>
        </p:nvSpPr>
        <p:spPr>
          <a:xfrm>
            <a:off x="914400" y="1371600"/>
            <a:ext cx="7315200" cy="2743200"/>
          </a:xfrm>
          <a:prstGeom prst="rect">
            <a:avLst/>
          </a:prstGeom>
          <a:noFill/>
        </p:spPr>
        <p:txBody>
          <a:bodyPr wrap="none">
            <a:spAutoFit/>
          </a:bodyPr>
          <a:lstStyle/>
          <a:p>
            <a:pPr>
              <a:defRPr sz="1600"/>
            </a:pPr>
            <a:r>
              <a:t>What we learned on today's adventure:</a:t>
            </a:r>
          </a:p>
          <a:p/>
          <a:p>
            <a:r>
              <a:t>• AI agents operate on a cycle of perception, decision-making, and action</a:t>
            </a:r>
          </a:p>
          <a:p>
            <a:r>
              <a:t>• Unlike chatbots, they can interact with the environment</a:t>
            </a:r>
          </a:p>
          <a:p>
            <a:r>
              <a:t>• Various applications and development methods</a:t>
            </a:r>
          </a:p>
          <a:p>
            <a:r>
              <a:t>• Future outlook and possibilities</a:t>
            </a:r>
          </a:p>
        </p:txBody>
      </p:sp>
      <p:sp>
        <p:nvSpPr>
          <p:cNvPr id="5" name="Rounded Rectangle 4"/>
          <p:cNvSpPr/>
          <p:nvPr/>
        </p:nvSpPr>
        <p:spPr>
          <a:xfrm>
            <a:off x="1828800" y="4114800"/>
            <a:ext cx="5486400" cy="1371600"/>
          </a:xfrm>
          <a:prstGeom prst="roundRect">
            <a:avLst/>
          </a:prstGeom>
          <a:solidFill>
            <a:srgbClr val="C8FFC8"/>
          </a:solidFill>
          <a:ln>
            <a:solidFill>
              <a:srgbClr val="0064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400"/>
            </a:pPr>
            <a:r>
              <a:t>Next Steps:</a:t>
            </a:r>
          </a:p>
          <a:p>
            <a:r>
              <a:t>Let's create an AI agent!</a:t>
            </a:r>
          </a:p>
          <a:p>
            <a:r>
              <a:t>You can easily start with open-source frameworks.</a:t>
            </a:r>
          </a:p>
        </p:txBody>
      </p:sp>
      <p:sp>
        <p:nvSpPr>
          <p:cNvPr id="6" name="TextBox 5"/>
          <p:cNvSpPr txBox="1"/>
          <p:nvPr/>
        </p:nvSpPr>
        <p:spPr>
          <a:xfrm>
            <a:off x="914400" y="5943600"/>
            <a:ext cx="7315200" cy="457200"/>
          </a:xfrm>
          <a:prstGeom prst="rect">
            <a:avLst/>
          </a:prstGeom>
          <a:noFill/>
        </p:spPr>
        <p:txBody>
          <a:bodyPr wrap="none">
            <a:spAutoFit/>
          </a:bodyPr>
          <a:lstStyle/>
          <a:p>
            <a:pPr algn="ctr">
              <a:defRPr sz="1200"/>
            </a:pPr>
            <a:r>
              <a:t>Questions &amp; Inquiries: ai-agent-workshop@example.com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AutoShape 3" id="3"/>
          <p:cNvSpPr/>
          <p:nvPr/>
        </p:nvSpPr>
        <p:spPr>
          <a:xfrm flipV="true">
            <a:off x="921286" y="1150736"/>
            <a:ext cx="0" cy="7962411"/>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17356662" y="1150736"/>
            <a:ext cx="0" cy="7962411"/>
          </a:xfrm>
          <a:prstGeom prst="line">
            <a:avLst/>
          </a:prstGeom>
          <a:ln cap="flat" w="19050">
            <a:solidFill>
              <a:srgbClr val="FFFFFF"/>
            </a:solidFill>
            <a:prstDash val="solid"/>
            <a:headEnd type="none" len="sm" w="sm"/>
            <a:tailEnd type="none" len="sm" w="sm"/>
          </a:ln>
        </p:spPr>
      </p:sp>
      <p:sp>
        <p:nvSpPr>
          <p:cNvPr name="AutoShape 5" id="5"/>
          <p:cNvSpPr/>
          <p:nvPr/>
        </p:nvSpPr>
        <p:spPr>
          <a:xfrm flipH="true">
            <a:off x="1159474" y="912548"/>
            <a:ext cx="15958999"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159474" y="9351336"/>
            <a:ext cx="15964025" cy="0"/>
          </a:xfrm>
          <a:prstGeom prst="line">
            <a:avLst/>
          </a:prstGeom>
          <a:ln cap="flat" w="19050">
            <a:solidFill>
              <a:srgbClr val="FFFFFF"/>
            </a:solidFill>
            <a:prstDash val="solid"/>
            <a:headEnd type="none" len="sm" w="sm"/>
            <a:tailEnd type="none" len="sm" w="sm"/>
          </a:ln>
        </p:spPr>
      </p:sp>
      <p:sp>
        <p:nvSpPr>
          <p:cNvPr name="AutoShape 7" id="7"/>
          <p:cNvSpPr/>
          <p:nvPr/>
        </p:nvSpPr>
        <p:spPr>
          <a:xfrm flipV="true">
            <a:off x="921286" y="272639"/>
            <a:ext cx="0" cy="401721"/>
          </a:xfrm>
          <a:prstGeom prst="line">
            <a:avLst/>
          </a:prstGeom>
          <a:ln cap="flat" w="19050">
            <a:solidFill>
              <a:srgbClr val="FFFFFF"/>
            </a:solidFill>
            <a:prstDash val="solid"/>
            <a:headEnd type="none" len="sm" w="sm"/>
            <a:tailEnd type="none" len="sm" w="sm"/>
          </a:ln>
        </p:spPr>
      </p:sp>
      <p:sp>
        <p:nvSpPr>
          <p:cNvPr name="AutoShape 8" id="8"/>
          <p:cNvSpPr/>
          <p:nvPr/>
        </p:nvSpPr>
        <p:spPr>
          <a:xfrm flipV="true">
            <a:off x="17356662" y="272639"/>
            <a:ext cx="0" cy="401721"/>
          </a:xfrm>
          <a:prstGeom prst="line">
            <a:avLst/>
          </a:prstGeom>
          <a:ln cap="flat" w="19050">
            <a:solidFill>
              <a:srgbClr val="FFFFFF"/>
            </a:solidFill>
            <a:prstDash val="solid"/>
            <a:headEnd type="none" len="sm" w="sm"/>
            <a:tailEnd type="none" len="sm" w="sm"/>
          </a:ln>
        </p:spPr>
      </p:sp>
      <p:sp>
        <p:nvSpPr>
          <p:cNvPr name="AutoShape 9" id="9"/>
          <p:cNvSpPr/>
          <p:nvPr/>
        </p:nvSpPr>
        <p:spPr>
          <a:xfrm flipV="true">
            <a:off x="921286" y="9589524"/>
            <a:ext cx="0" cy="411078"/>
          </a:xfrm>
          <a:prstGeom prst="line">
            <a:avLst/>
          </a:prstGeom>
          <a:ln cap="flat" w="19050">
            <a:solidFill>
              <a:srgbClr val="FFFFFF"/>
            </a:solidFill>
            <a:prstDash val="solid"/>
            <a:headEnd type="none" len="sm" w="sm"/>
            <a:tailEnd type="none" len="sm" w="sm"/>
          </a:ln>
        </p:spPr>
      </p:sp>
      <p:sp>
        <p:nvSpPr>
          <p:cNvPr name="AutoShape 10" id="10"/>
          <p:cNvSpPr/>
          <p:nvPr/>
        </p:nvSpPr>
        <p:spPr>
          <a:xfrm flipV="true">
            <a:off x="17356662" y="9589524"/>
            <a:ext cx="0" cy="411078"/>
          </a:xfrm>
          <a:prstGeom prst="line">
            <a:avLst/>
          </a:prstGeom>
          <a:ln cap="flat" w="19050">
            <a:solidFill>
              <a:srgbClr val="FFFFFF"/>
            </a:solidFill>
            <a:prstDash val="solid"/>
            <a:headEnd type="none" len="sm" w="sm"/>
            <a:tailEnd type="none" len="sm" w="sm"/>
          </a:ln>
        </p:spPr>
      </p:sp>
      <p:sp>
        <p:nvSpPr>
          <p:cNvPr name="AutoShape 11" id="11"/>
          <p:cNvSpPr/>
          <p:nvPr/>
        </p:nvSpPr>
        <p:spPr>
          <a:xfrm flipH="true">
            <a:off x="286571" y="912548"/>
            <a:ext cx="396527" cy="0"/>
          </a:xfrm>
          <a:prstGeom prst="line">
            <a:avLst/>
          </a:prstGeom>
          <a:ln cap="flat" w="19050">
            <a:solidFill>
              <a:srgbClr val="FFFFFF"/>
            </a:solidFill>
            <a:prstDash val="solid"/>
            <a:headEnd type="none" len="sm" w="sm"/>
            <a:tailEnd type="none" len="sm" w="sm"/>
          </a:ln>
        </p:spPr>
      </p:sp>
      <p:sp>
        <p:nvSpPr>
          <p:cNvPr name="AutoShape 12" id="12"/>
          <p:cNvSpPr/>
          <p:nvPr/>
        </p:nvSpPr>
        <p:spPr>
          <a:xfrm flipH="true">
            <a:off x="17594850" y="912548"/>
            <a:ext cx="406579" cy="0"/>
          </a:xfrm>
          <a:prstGeom prst="line">
            <a:avLst/>
          </a:prstGeom>
          <a:ln cap="flat" w="19050">
            <a:solidFill>
              <a:srgbClr val="FFFFFF"/>
            </a:solidFill>
            <a:prstDash val="solid"/>
            <a:headEnd type="none" len="sm" w="sm"/>
            <a:tailEnd type="none" len="sm" w="sm"/>
          </a:ln>
        </p:spPr>
      </p:sp>
      <p:sp>
        <p:nvSpPr>
          <p:cNvPr name="AutoShape 13" id="13"/>
          <p:cNvSpPr/>
          <p:nvPr/>
        </p:nvSpPr>
        <p:spPr>
          <a:xfrm flipH="true">
            <a:off x="286571" y="9351336"/>
            <a:ext cx="396527" cy="0"/>
          </a:xfrm>
          <a:prstGeom prst="line">
            <a:avLst/>
          </a:prstGeom>
          <a:ln cap="flat" w="19050">
            <a:solidFill>
              <a:srgbClr val="FFFFFF"/>
            </a:solidFill>
            <a:prstDash val="solid"/>
            <a:headEnd type="none" len="sm" w="sm"/>
            <a:tailEnd type="none" len="sm" w="sm"/>
          </a:ln>
        </p:spPr>
      </p:sp>
      <p:sp>
        <p:nvSpPr>
          <p:cNvPr name="AutoShape 14" id="14"/>
          <p:cNvSpPr/>
          <p:nvPr/>
        </p:nvSpPr>
        <p:spPr>
          <a:xfrm flipH="true">
            <a:off x="17599876" y="9351336"/>
            <a:ext cx="401553" cy="0"/>
          </a:xfrm>
          <a:prstGeom prst="line">
            <a:avLst/>
          </a:prstGeom>
          <a:ln cap="flat" w="19050">
            <a:solidFill>
              <a:srgbClr val="FFFFFF"/>
            </a:solidFill>
            <a:prstDash val="solid"/>
            <a:headEnd type="none" len="sm" w="sm"/>
            <a:tailEnd type="none" len="sm" w="sm"/>
          </a:ln>
        </p:spPr>
      </p:sp>
      <p:sp>
        <p:nvSpPr>
          <p:cNvPr name="AutoShape 15" id="15"/>
          <p:cNvSpPr/>
          <p:nvPr/>
        </p:nvSpPr>
        <p:spPr>
          <a:xfrm flipH="true" flipV="true">
            <a:off x="8534904" y="4325140"/>
            <a:ext cx="0" cy="1397398"/>
          </a:xfrm>
          <a:prstGeom prst="line">
            <a:avLst/>
          </a:prstGeom>
          <a:ln cap="flat" w="19050">
            <a:solidFill>
              <a:srgbClr val="FFFFFF"/>
            </a:solidFill>
            <a:prstDash val="solid"/>
            <a:headEnd type="none" len="sm" w="sm"/>
            <a:tailEnd type="none" len="sm" w="sm"/>
          </a:ln>
        </p:spPr>
      </p:sp>
      <p:sp>
        <p:nvSpPr>
          <p:cNvPr name="TextBox 16" id="16"/>
          <p:cNvSpPr txBox="true"/>
          <p:nvPr/>
        </p:nvSpPr>
        <p:spPr>
          <a:xfrm rot="0">
            <a:off x="9926964" y="4006864"/>
            <a:ext cx="6524139" cy="866656"/>
          </a:xfrm>
          <a:prstGeom prst="rect">
            <a:avLst/>
          </a:prstGeom>
        </p:spPr>
        <p:txBody>
          <a:bodyPr anchor="t" rtlCol="false" tIns="0" lIns="0" bIns="0" rIns="0">
            <a:spAutoFit/>
          </a:bodyPr>
          <a:lstStyle/>
          <a:p>
            <a:pPr algn="l">
              <a:lnSpc>
                <a:spcPts val="7203"/>
              </a:lnSpc>
              <a:spcBef>
                <a:spcPct val="0"/>
              </a:spcBef>
            </a:pPr>
            <a:r>
              <a:rPr lang="en-US" b="true" sz="4502" spc="2521">
                <a:solidFill>
                  <a:srgbClr val="FFFFFF"/>
                </a:solidFill>
                <a:latin typeface="ZEN角ゴシックNEW Bold"/>
                <a:ea typeface="ZEN角ゴシックNEW Bold"/>
                <a:cs typeface="ZEN角ゴシックNEW Bold"/>
                <a:sym typeface="ZEN角ゴシックNEW Bold"/>
              </a:rPr>
              <a:t>現状分析</a:t>
            </a:r>
          </a:p>
        </p:txBody>
      </p:sp>
      <p:sp>
        <p:nvSpPr>
          <p:cNvPr name="TextBox 17" id="17"/>
          <p:cNvSpPr txBox="true"/>
          <p:nvPr/>
        </p:nvSpPr>
        <p:spPr>
          <a:xfrm rot="0">
            <a:off x="9993639" y="4947838"/>
            <a:ext cx="6457464" cy="774700"/>
          </a:xfrm>
          <a:prstGeom prst="rect">
            <a:avLst/>
          </a:prstGeom>
        </p:spPr>
        <p:txBody>
          <a:bodyPr anchor="t" rtlCol="false" tIns="0" lIns="0" bIns="0" rIns="0">
            <a:spAutoFit/>
          </a:bodyPr>
          <a:lstStyle/>
          <a:p>
            <a:pPr algn="l">
              <a:lnSpc>
                <a:spcPts val="3200"/>
              </a:lnSpc>
            </a:pPr>
            <a:r>
              <a:rPr lang="en-US" sz="2000" spc="300" b="true">
                <a:solidFill>
                  <a:srgbClr val="FFFFFF"/>
                </a:solidFill>
                <a:latin typeface="ZEN角ゴシックNEW Medium"/>
                <a:ea typeface="ZEN角ゴシックNEW Medium"/>
                <a:cs typeface="ZEN角ゴシックNEW Medium"/>
                <a:sym typeface="ZEN角ゴシックNEW Medium"/>
              </a:rPr>
              <a:t>今回のサービスについて</a:t>
            </a:r>
          </a:p>
          <a:p>
            <a:pPr algn="l">
              <a:lnSpc>
                <a:spcPts val="3200"/>
              </a:lnSpc>
            </a:pPr>
            <a:r>
              <a:rPr lang="en-US" sz="2000" spc="300" b="true">
                <a:solidFill>
                  <a:srgbClr val="FFFFFF"/>
                </a:solidFill>
                <a:latin typeface="ZEN角ゴシックNEW Medium"/>
                <a:ea typeface="ZEN角ゴシックNEW Medium"/>
                <a:cs typeface="ZEN角ゴシックNEW Medium"/>
                <a:sym typeface="ZEN角ゴシックNEW Medium"/>
              </a:rPr>
              <a:t>現状を詳細に分析しました</a:t>
            </a:r>
          </a:p>
        </p:txBody>
      </p:sp>
      <p:sp>
        <p:nvSpPr>
          <p:cNvPr name="TextBox 18" id="18"/>
          <p:cNvSpPr txBox="true"/>
          <p:nvPr/>
        </p:nvSpPr>
        <p:spPr>
          <a:xfrm rot="0">
            <a:off x="5319279" y="3288146"/>
            <a:ext cx="2723762" cy="2890759"/>
          </a:xfrm>
          <a:prstGeom prst="rect">
            <a:avLst/>
          </a:prstGeom>
        </p:spPr>
        <p:txBody>
          <a:bodyPr anchor="t" rtlCol="false" tIns="0" lIns="0" bIns="0" rIns="0">
            <a:spAutoFit/>
          </a:bodyPr>
          <a:lstStyle/>
          <a:p>
            <a:pPr algn="l" marL="0" indent="0" lvl="0">
              <a:lnSpc>
                <a:spcPts val="21266"/>
              </a:lnSpc>
            </a:pPr>
            <a:r>
              <a:rPr lang="en-US" b="true" sz="15190" spc="-546">
                <a:solidFill>
                  <a:srgbClr val="6C6F84"/>
                </a:solidFill>
                <a:latin typeface="Futura Bold"/>
                <a:ea typeface="Futura Bold"/>
                <a:cs typeface="Futura Bold"/>
                <a:sym typeface="Futura Bold"/>
              </a:rPr>
              <a:t>01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921286" y="1150736"/>
            <a:ext cx="0" cy="7962411"/>
          </a:xfrm>
          <a:prstGeom prst="line">
            <a:avLst/>
          </a:prstGeom>
          <a:ln cap="flat" w="19050">
            <a:solidFill>
              <a:srgbClr val="6C6F84"/>
            </a:solidFill>
            <a:prstDash val="solid"/>
            <a:headEnd type="none" len="sm" w="sm"/>
            <a:tailEnd type="none" len="sm" w="sm"/>
          </a:ln>
        </p:spPr>
      </p:sp>
      <p:sp>
        <p:nvSpPr>
          <p:cNvPr name="AutoShape 3" id="3"/>
          <p:cNvSpPr/>
          <p:nvPr/>
        </p:nvSpPr>
        <p:spPr>
          <a:xfrm flipV="true">
            <a:off x="17356662" y="1150736"/>
            <a:ext cx="0" cy="7962411"/>
          </a:xfrm>
          <a:prstGeom prst="line">
            <a:avLst/>
          </a:prstGeom>
          <a:ln cap="flat" w="19050">
            <a:solidFill>
              <a:srgbClr val="6C6F84"/>
            </a:solidFill>
            <a:prstDash val="solid"/>
            <a:headEnd type="none" len="sm" w="sm"/>
            <a:tailEnd type="none" len="sm" w="sm"/>
          </a:ln>
        </p:spPr>
      </p:sp>
      <p:sp>
        <p:nvSpPr>
          <p:cNvPr name="AutoShape 4" id="4"/>
          <p:cNvSpPr/>
          <p:nvPr/>
        </p:nvSpPr>
        <p:spPr>
          <a:xfrm flipH="true">
            <a:off x="1159474" y="912548"/>
            <a:ext cx="15958999" cy="0"/>
          </a:xfrm>
          <a:prstGeom prst="line">
            <a:avLst/>
          </a:prstGeom>
          <a:ln cap="flat" w="19050">
            <a:solidFill>
              <a:srgbClr val="6C6F84"/>
            </a:solidFill>
            <a:prstDash val="solid"/>
            <a:headEnd type="none" len="sm" w="sm"/>
            <a:tailEnd type="none" len="sm" w="sm"/>
          </a:ln>
        </p:spPr>
      </p:sp>
      <p:sp>
        <p:nvSpPr>
          <p:cNvPr name="AutoShape 5" id="5"/>
          <p:cNvSpPr/>
          <p:nvPr/>
        </p:nvSpPr>
        <p:spPr>
          <a:xfrm flipH="true">
            <a:off x="1159474" y="9351336"/>
            <a:ext cx="15964025" cy="0"/>
          </a:xfrm>
          <a:prstGeom prst="line">
            <a:avLst/>
          </a:prstGeom>
          <a:ln cap="flat" w="19050">
            <a:solidFill>
              <a:srgbClr val="6C6F84"/>
            </a:solidFill>
            <a:prstDash val="solid"/>
            <a:headEnd type="none" len="sm" w="sm"/>
            <a:tailEnd type="none" len="sm" w="sm"/>
          </a:ln>
        </p:spPr>
      </p:sp>
      <p:sp>
        <p:nvSpPr>
          <p:cNvPr name="AutoShape 6" id="6"/>
          <p:cNvSpPr/>
          <p:nvPr/>
        </p:nvSpPr>
        <p:spPr>
          <a:xfrm flipV="true">
            <a:off x="921286" y="272639"/>
            <a:ext cx="0" cy="401721"/>
          </a:xfrm>
          <a:prstGeom prst="line">
            <a:avLst/>
          </a:prstGeom>
          <a:ln cap="flat" w="19050">
            <a:solidFill>
              <a:srgbClr val="6C6F84"/>
            </a:solidFill>
            <a:prstDash val="solid"/>
            <a:headEnd type="none" len="sm" w="sm"/>
            <a:tailEnd type="none" len="sm" w="sm"/>
          </a:ln>
        </p:spPr>
      </p:sp>
      <p:sp>
        <p:nvSpPr>
          <p:cNvPr name="AutoShape 7" id="7"/>
          <p:cNvSpPr/>
          <p:nvPr/>
        </p:nvSpPr>
        <p:spPr>
          <a:xfrm flipV="true">
            <a:off x="17356662" y="272639"/>
            <a:ext cx="0" cy="401721"/>
          </a:xfrm>
          <a:prstGeom prst="line">
            <a:avLst/>
          </a:prstGeom>
          <a:ln cap="flat" w="19050">
            <a:solidFill>
              <a:srgbClr val="6C6F84"/>
            </a:solidFill>
            <a:prstDash val="solid"/>
            <a:headEnd type="none" len="sm" w="sm"/>
            <a:tailEnd type="none" len="sm" w="sm"/>
          </a:ln>
        </p:spPr>
      </p:sp>
      <p:sp>
        <p:nvSpPr>
          <p:cNvPr name="AutoShape 8" id="8"/>
          <p:cNvSpPr/>
          <p:nvPr/>
        </p:nvSpPr>
        <p:spPr>
          <a:xfrm flipV="true">
            <a:off x="921286" y="9589524"/>
            <a:ext cx="0" cy="411078"/>
          </a:xfrm>
          <a:prstGeom prst="line">
            <a:avLst/>
          </a:prstGeom>
          <a:ln cap="flat" w="19050">
            <a:solidFill>
              <a:srgbClr val="6C6F84"/>
            </a:solidFill>
            <a:prstDash val="solid"/>
            <a:headEnd type="none" len="sm" w="sm"/>
            <a:tailEnd type="none" len="sm" w="sm"/>
          </a:ln>
        </p:spPr>
      </p:sp>
      <p:sp>
        <p:nvSpPr>
          <p:cNvPr name="AutoShape 9" id="9"/>
          <p:cNvSpPr/>
          <p:nvPr/>
        </p:nvSpPr>
        <p:spPr>
          <a:xfrm flipV="true">
            <a:off x="17356662" y="9589524"/>
            <a:ext cx="0" cy="411078"/>
          </a:xfrm>
          <a:prstGeom prst="line">
            <a:avLst/>
          </a:prstGeom>
          <a:ln cap="flat" w="19050">
            <a:solidFill>
              <a:srgbClr val="6C6F84"/>
            </a:solidFill>
            <a:prstDash val="solid"/>
            <a:headEnd type="none" len="sm" w="sm"/>
            <a:tailEnd type="none" len="sm" w="sm"/>
          </a:ln>
        </p:spPr>
      </p:sp>
      <p:sp>
        <p:nvSpPr>
          <p:cNvPr name="AutoShape 10" id="10"/>
          <p:cNvSpPr/>
          <p:nvPr/>
        </p:nvSpPr>
        <p:spPr>
          <a:xfrm flipH="true">
            <a:off x="286571" y="912548"/>
            <a:ext cx="396527" cy="0"/>
          </a:xfrm>
          <a:prstGeom prst="line">
            <a:avLst/>
          </a:prstGeom>
          <a:ln cap="flat" w="19050">
            <a:solidFill>
              <a:srgbClr val="6C6F84"/>
            </a:solidFill>
            <a:prstDash val="solid"/>
            <a:headEnd type="none" len="sm" w="sm"/>
            <a:tailEnd type="none" len="sm" w="sm"/>
          </a:ln>
        </p:spPr>
      </p:sp>
      <p:sp>
        <p:nvSpPr>
          <p:cNvPr name="AutoShape 11" id="11"/>
          <p:cNvSpPr/>
          <p:nvPr/>
        </p:nvSpPr>
        <p:spPr>
          <a:xfrm flipH="true">
            <a:off x="17594850" y="912548"/>
            <a:ext cx="406579" cy="0"/>
          </a:xfrm>
          <a:prstGeom prst="line">
            <a:avLst/>
          </a:prstGeom>
          <a:ln cap="flat" w="19050">
            <a:solidFill>
              <a:srgbClr val="6C6F84"/>
            </a:solidFill>
            <a:prstDash val="solid"/>
            <a:headEnd type="none" len="sm" w="sm"/>
            <a:tailEnd type="none" len="sm" w="sm"/>
          </a:ln>
        </p:spPr>
      </p:sp>
      <p:sp>
        <p:nvSpPr>
          <p:cNvPr name="AutoShape 12" id="12"/>
          <p:cNvSpPr/>
          <p:nvPr/>
        </p:nvSpPr>
        <p:spPr>
          <a:xfrm flipH="true">
            <a:off x="286571" y="9351336"/>
            <a:ext cx="396527" cy="0"/>
          </a:xfrm>
          <a:prstGeom prst="line">
            <a:avLst/>
          </a:prstGeom>
          <a:ln cap="flat" w="19050">
            <a:solidFill>
              <a:srgbClr val="6C6F84"/>
            </a:solidFill>
            <a:prstDash val="solid"/>
            <a:headEnd type="none" len="sm" w="sm"/>
            <a:tailEnd type="none" len="sm" w="sm"/>
          </a:ln>
        </p:spPr>
      </p:sp>
      <p:sp>
        <p:nvSpPr>
          <p:cNvPr name="AutoShape 13" id="13"/>
          <p:cNvSpPr/>
          <p:nvPr/>
        </p:nvSpPr>
        <p:spPr>
          <a:xfrm flipH="true">
            <a:off x="17599876" y="9351336"/>
            <a:ext cx="401553" cy="0"/>
          </a:xfrm>
          <a:prstGeom prst="line">
            <a:avLst/>
          </a:prstGeom>
          <a:ln cap="flat" w="19050">
            <a:solidFill>
              <a:srgbClr val="6C6F84"/>
            </a:solidFill>
            <a:prstDash val="solid"/>
            <a:headEnd type="none" len="sm" w="sm"/>
            <a:tailEnd type="none" len="sm" w="sm"/>
          </a:ln>
        </p:spPr>
      </p:sp>
      <p:pic>
        <p:nvPicPr>
          <p:cNvPr name="Picture 14" id="14"/>
          <p:cNvPicPr>
            <a:picLocks noChangeAspect="true"/>
          </p:cNvPicPr>
          <p:nvPr/>
        </p:nvPicPr>
        <p:blipFill>
          <a:blip r:embed="rId2"/>
          <a:stretch>
            <a:fillRect/>
          </a:stretch>
        </p:blipFill>
        <p:spPr>
          <a:xfrm rot="0">
            <a:off x="1295930" y="1375963"/>
            <a:ext cx="7673724" cy="7860534"/>
          </a:xfrm>
          <a:prstGeom prst="rect">
            <a:avLst/>
          </a:prstGeom>
        </p:spPr>
      </p:pic>
      <p:sp>
        <p:nvSpPr>
          <p:cNvPr name="TextBox 15" id="15"/>
          <p:cNvSpPr txBox="true"/>
          <p:nvPr/>
        </p:nvSpPr>
        <p:spPr>
          <a:xfrm rot="0">
            <a:off x="9645836" y="1608348"/>
            <a:ext cx="1618377" cy="1714500"/>
          </a:xfrm>
          <a:prstGeom prst="rect">
            <a:avLst/>
          </a:prstGeom>
        </p:spPr>
        <p:txBody>
          <a:bodyPr anchor="t" rtlCol="false" tIns="0" lIns="0" bIns="0" rIns="0">
            <a:spAutoFit/>
          </a:bodyPr>
          <a:lstStyle/>
          <a:p>
            <a:pPr algn="l" marL="0" indent="0" lvl="0">
              <a:lnSpc>
                <a:spcPts val="12599"/>
              </a:lnSpc>
            </a:pPr>
            <a:r>
              <a:rPr lang="en-US" b="true" sz="9000" spc="-719">
                <a:solidFill>
                  <a:srgbClr val="6C6F84"/>
                </a:solidFill>
                <a:latin typeface="Futura Bold"/>
                <a:ea typeface="Futura Bold"/>
                <a:cs typeface="Futura Bold"/>
                <a:sym typeface="Futura Bold"/>
              </a:rPr>
              <a:t>01</a:t>
            </a:r>
          </a:p>
        </p:txBody>
      </p:sp>
      <p:sp>
        <p:nvSpPr>
          <p:cNvPr name="TextBox 16" id="16"/>
          <p:cNvSpPr txBox="true"/>
          <p:nvPr/>
        </p:nvSpPr>
        <p:spPr>
          <a:xfrm rot="0">
            <a:off x="9844705" y="4227341"/>
            <a:ext cx="6788266" cy="1397409"/>
          </a:xfrm>
          <a:prstGeom prst="rect">
            <a:avLst/>
          </a:prstGeom>
        </p:spPr>
        <p:txBody>
          <a:bodyPr anchor="t" rtlCol="false" tIns="0" lIns="0" bIns="0" rIns="0">
            <a:spAutoFit/>
          </a:bodyPr>
          <a:lstStyle/>
          <a:p>
            <a:pPr algn="l">
              <a:lnSpc>
                <a:spcPts val="5664"/>
              </a:lnSpc>
            </a:pPr>
            <a:r>
              <a:rPr lang="en-US" sz="3702" spc="555" b="true">
                <a:solidFill>
                  <a:srgbClr val="6C6F84"/>
                </a:solidFill>
                <a:latin typeface="ZEN角ゴシックNEW Bold"/>
                <a:ea typeface="ZEN角ゴシックNEW Bold"/>
                <a:cs typeface="ZEN角ゴシックNEW Bold"/>
                <a:sym typeface="ZEN角ゴシックNEW Bold"/>
              </a:rPr>
              <a:t>20代を獲得するための</a:t>
            </a:r>
          </a:p>
          <a:p>
            <a:pPr algn="l">
              <a:lnSpc>
                <a:spcPts val="5664"/>
              </a:lnSpc>
            </a:pPr>
            <a:r>
              <a:rPr lang="en-US" sz="3702" spc="555" b="true">
                <a:solidFill>
                  <a:srgbClr val="6C6F84"/>
                </a:solidFill>
                <a:latin typeface="ZEN角ゴシックNEW Bold"/>
                <a:ea typeface="ZEN角ゴシックNEW Bold"/>
                <a:cs typeface="ZEN角ゴシックNEW Bold"/>
                <a:sym typeface="ZEN角ゴシックNEW Bold"/>
              </a:rPr>
              <a:t>戦略を考える</a:t>
            </a:r>
          </a:p>
        </p:txBody>
      </p:sp>
      <p:sp>
        <p:nvSpPr>
          <p:cNvPr name="TextBox 17" id="17"/>
          <p:cNvSpPr txBox="true"/>
          <p:nvPr/>
        </p:nvSpPr>
        <p:spPr>
          <a:xfrm rot="0">
            <a:off x="9844705" y="6022039"/>
            <a:ext cx="7019588" cy="1968500"/>
          </a:xfrm>
          <a:prstGeom prst="rect">
            <a:avLst/>
          </a:prstGeom>
        </p:spPr>
        <p:txBody>
          <a:bodyPr anchor="t" rtlCol="false" tIns="0" lIns="0" bIns="0" rIns="0">
            <a:spAutoFit/>
          </a:bodyPr>
          <a:lstStyle/>
          <a:p>
            <a:pPr algn="l">
              <a:lnSpc>
                <a:spcPts val="4000"/>
              </a:lnSpc>
            </a:pPr>
            <a:r>
              <a:rPr lang="en-US" sz="2000" spc="300" b="true">
                <a:solidFill>
                  <a:srgbClr val="6C6F84"/>
                </a:solidFill>
                <a:latin typeface="ZEN角ゴシックNEW Medium"/>
                <a:ea typeface="ZEN角ゴシックNEW Medium"/>
                <a:cs typeface="ZEN角ゴシックNEW Medium"/>
                <a:sym typeface="ZEN角ゴシックNEW Medium"/>
              </a:rPr>
              <a:t>20代の嗜好やライフスタイルを深く理解し、魅力的なプロダクトやサービスを提供することが重要です。トレンドを押さえつつ、共感を生むマーケティング施策や効果的な戦略を構築していきます。</a:t>
            </a:r>
          </a:p>
        </p:txBody>
      </p:sp>
      <p:sp>
        <p:nvSpPr>
          <p:cNvPr name="TextBox 18" id="18"/>
          <p:cNvSpPr txBox="true"/>
          <p:nvPr/>
        </p:nvSpPr>
        <p:spPr>
          <a:xfrm rot="0">
            <a:off x="11203392" y="2270354"/>
            <a:ext cx="4905180" cy="547884"/>
          </a:xfrm>
          <a:prstGeom prst="rect">
            <a:avLst/>
          </a:prstGeom>
        </p:spPr>
        <p:txBody>
          <a:bodyPr anchor="t" rtlCol="false" tIns="0" lIns="0" bIns="0" rIns="0">
            <a:spAutoFit/>
          </a:bodyPr>
          <a:lstStyle/>
          <a:p>
            <a:pPr algn="l">
              <a:lnSpc>
                <a:spcPts val="4643"/>
              </a:lnSpc>
              <a:spcBef>
                <a:spcPct val="0"/>
              </a:spcBef>
            </a:pPr>
            <a:r>
              <a:rPr lang="en-US" b="true" sz="2902" spc="1671">
                <a:solidFill>
                  <a:srgbClr val="2D8BBA"/>
                </a:solidFill>
                <a:latin typeface="ZEN角ゴシックNEW Bold"/>
                <a:ea typeface="ZEN角ゴシックNEW Bold"/>
                <a:cs typeface="ZEN角ゴシックNEW Bold"/>
                <a:sym typeface="ZEN角ゴシックNEW Bold"/>
              </a:rPr>
              <a:t>現状</a:t>
            </a:r>
            <a:r>
              <a:rPr lang="en-US" b="true" sz="2902" spc="1671">
                <a:solidFill>
                  <a:srgbClr val="2D8BBA"/>
                </a:solidFill>
                <a:latin typeface="ZEN角ゴシックNEW Bold"/>
                <a:ea typeface="ZEN角ゴシックNEW Bold"/>
                <a:cs typeface="ZEN角ゴシックNEW Bold"/>
                <a:sym typeface="ZEN角ゴシックNEW Bold"/>
              </a:rPr>
              <a:t>分析</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921286" y="1150736"/>
            <a:ext cx="0" cy="7962411"/>
          </a:xfrm>
          <a:prstGeom prst="line">
            <a:avLst/>
          </a:prstGeom>
          <a:ln cap="flat" w="19050">
            <a:solidFill>
              <a:srgbClr val="6C6F84"/>
            </a:solidFill>
            <a:prstDash val="solid"/>
            <a:headEnd type="none" len="sm" w="sm"/>
            <a:tailEnd type="none" len="sm" w="sm"/>
          </a:ln>
        </p:spPr>
      </p:sp>
      <p:sp>
        <p:nvSpPr>
          <p:cNvPr name="AutoShape 3" id="3"/>
          <p:cNvSpPr/>
          <p:nvPr/>
        </p:nvSpPr>
        <p:spPr>
          <a:xfrm flipV="true">
            <a:off x="17356662" y="1150736"/>
            <a:ext cx="0" cy="7962411"/>
          </a:xfrm>
          <a:prstGeom prst="line">
            <a:avLst/>
          </a:prstGeom>
          <a:ln cap="flat" w="19050">
            <a:solidFill>
              <a:srgbClr val="6C6F84"/>
            </a:solidFill>
            <a:prstDash val="solid"/>
            <a:headEnd type="none" len="sm" w="sm"/>
            <a:tailEnd type="none" len="sm" w="sm"/>
          </a:ln>
        </p:spPr>
      </p:sp>
      <p:sp>
        <p:nvSpPr>
          <p:cNvPr name="AutoShape 4" id="4"/>
          <p:cNvSpPr/>
          <p:nvPr/>
        </p:nvSpPr>
        <p:spPr>
          <a:xfrm flipH="true">
            <a:off x="1159474" y="912548"/>
            <a:ext cx="15958999" cy="0"/>
          </a:xfrm>
          <a:prstGeom prst="line">
            <a:avLst/>
          </a:prstGeom>
          <a:ln cap="flat" w="19050">
            <a:solidFill>
              <a:srgbClr val="6C6F84"/>
            </a:solidFill>
            <a:prstDash val="solid"/>
            <a:headEnd type="none" len="sm" w="sm"/>
            <a:tailEnd type="none" len="sm" w="sm"/>
          </a:ln>
        </p:spPr>
      </p:sp>
      <p:sp>
        <p:nvSpPr>
          <p:cNvPr name="AutoShape 5" id="5"/>
          <p:cNvSpPr/>
          <p:nvPr/>
        </p:nvSpPr>
        <p:spPr>
          <a:xfrm flipH="true">
            <a:off x="1159474" y="9351336"/>
            <a:ext cx="15964025" cy="0"/>
          </a:xfrm>
          <a:prstGeom prst="line">
            <a:avLst/>
          </a:prstGeom>
          <a:ln cap="flat" w="19050">
            <a:solidFill>
              <a:srgbClr val="6C6F84"/>
            </a:solidFill>
            <a:prstDash val="solid"/>
            <a:headEnd type="none" len="sm" w="sm"/>
            <a:tailEnd type="none" len="sm" w="sm"/>
          </a:ln>
        </p:spPr>
      </p:sp>
      <p:sp>
        <p:nvSpPr>
          <p:cNvPr name="AutoShape 6" id="6"/>
          <p:cNvSpPr/>
          <p:nvPr/>
        </p:nvSpPr>
        <p:spPr>
          <a:xfrm flipV="true">
            <a:off x="921286" y="272639"/>
            <a:ext cx="0" cy="401721"/>
          </a:xfrm>
          <a:prstGeom prst="line">
            <a:avLst/>
          </a:prstGeom>
          <a:ln cap="flat" w="19050">
            <a:solidFill>
              <a:srgbClr val="6C6F84"/>
            </a:solidFill>
            <a:prstDash val="solid"/>
            <a:headEnd type="none" len="sm" w="sm"/>
            <a:tailEnd type="none" len="sm" w="sm"/>
          </a:ln>
        </p:spPr>
      </p:sp>
      <p:sp>
        <p:nvSpPr>
          <p:cNvPr name="AutoShape 7" id="7"/>
          <p:cNvSpPr/>
          <p:nvPr/>
        </p:nvSpPr>
        <p:spPr>
          <a:xfrm flipV="true">
            <a:off x="17356662" y="272639"/>
            <a:ext cx="0" cy="401721"/>
          </a:xfrm>
          <a:prstGeom prst="line">
            <a:avLst/>
          </a:prstGeom>
          <a:ln cap="flat" w="19050">
            <a:solidFill>
              <a:srgbClr val="6C6F84"/>
            </a:solidFill>
            <a:prstDash val="solid"/>
            <a:headEnd type="none" len="sm" w="sm"/>
            <a:tailEnd type="none" len="sm" w="sm"/>
          </a:ln>
        </p:spPr>
      </p:sp>
      <p:sp>
        <p:nvSpPr>
          <p:cNvPr name="AutoShape 8" id="8"/>
          <p:cNvSpPr/>
          <p:nvPr/>
        </p:nvSpPr>
        <p:spPr>
          <a:xfrm flipV="true">
            <a:off x="921286" y="9589524"/>
            <a:ext cx="0" cy="411078"/>
          </a:xfrm>
          <a:prstGeom prst="line">
            <a:avLst/>
          </a:prstGeom>
          <a:ln cap="flat" w="19050">
            <a:solidFill>
              <a:srgbClr val="6C6F84"/>
            </a:solidFill>
            <a:prstDash val="solid"/>
            <a:headEnd type="none" len="sm" w="sm"/>
            <a:tailEnd type="none" len="sm" w="sm"/>
          </a:ln>
        </p:spPr>
      </p:sp>
      <p:sp>
        <p:nvSpPr>
          <p:cNvPr name="AutoShape 9" id="9"/>
          <p:cNvSpPr/>
          <p:nvPr/>
        </p:nvSpPr>
        <p:spPr>
          <a:xfrm flipV="true">
            <a:off x="17356662" y="9589524"/>
            <a:ext cx="0" cy="411078"/>
          </a:xfrm>
          <a:prstGeom prst="line">
            <a:avLst/>
          </a:prstGeom>
          <a:ln cap="flat" w="19050">
            <a:solidFill>
              <a:srgbClr val="6C6F84"/>
            </a:solidFill>
            <a:prstDash val="solid"/>
            <a:headEnd type="none" len="sm" w="sm"/>
            <a:tailEnd type="none" len="sm" w="sm"/>
          </a:ln>
        </p:spPr>
      </p:sp>
      <p:sp>
        <p:nvSpPr>
          <p:cNvPr name="AutoShape 10" id="10"/>
          <p:cNvSpPr/>
          <p:nvPr/>
        </p:nvSpPr>
        <p:spPr>
          <a:xfrm flipH="true">
            <a:off x="286571" y="912548"/>
            <a:ext cx="396527" cy="0"/>
          </a:xfrm>
          <a:prstGeom prst="line">
            <a:avLst/>
          </a:prstGeom>
          <a:ln cap="flat" w="19050">
            <a:solidFill>
              <a:srgbClr val="6C6F84"/>
            </a:solidFill>
            <a:prstDash val="solid"/>
            <a:headEnd type="none" len="sm" w="sm"/>
            <a:tailEnd type="none" len="sm" w="sm"/>
          </a:ln>
        </p:spPr>
      </p:sp>
      <p:sp>
        <p:nvSpPr>
          <p:cNvPr name="AutoShape 11" id="11"/>
          <p:cNvSpPr/>
          <p:nvPr/>
        </p:nvSpPr>
        <p:spPr>
          <a:xfrm flipH="true">
            <a:off x="17594850" y="912548"/>
            <a:ext cx="406579" cy="0"/>
          </a:xfrm>
          <a:prstGeom prst="line">
            <a:avLst/>
          </a:prstGeom>
          <a:ln cap="flat" w="19050">
            <a:solidFill>
              <a:srgbClr val="6C6F84"/>
            </a:solidFill>
            <a:prstDash val="solid"/>
            <a:headEnd type="none" len="sm" w="sm"/>
            <a:tailEnd type="none" len="sm" w="sm"/>
          </a:ln>
        </p:spPr>
      </p:sp>
      <p:sp>
        <p:nvSpPr>
          <p:cNvPr name="AutoShape 12" id="12"/>
          <p:cNvSpPr/>
          <p:nvPr/>
        </p:nvSpPr>
        <p:spPr>
          <a:xfrm flipH="true">
            <a:off x="286571" y="9351336"/>
            <a:ext cx="396527" cy="0"/>
          </a:xfrm>
          <a:prstGeom prst="line">
            <a:avLst/>
          </a:prstGeom>
          <a:ln cap="flat" w="19050">
            <a:solidFill>
              <a:srgbClr val="6C6F84"/>
            </a:solidFill>
            <a:prstDash val="solid"/>
            <a:headEnd type="none" len="sm" w="sm"/>
            <a:tailEnd type="none" len="sm" w="sm"/>
          </a:ln>
        </p:spPr>
      </p:sp>
      <p:sp>
        <p:nvSpPr>
          <p:cNvPr name="AutoShape 13" id="13"/>
          <p:cNvSpPr/>
          <p:nvPr/>
        </p:nvSpPr>
        <p:spPr>
          <a:xfrm flipH="true">
            <a:off x="17599876" y="9351336"/>
            <a:ext cx="401553" cy="0"/>
          </a:xfrm>
          <a:prstGeom prst="line">
            <a:avLst/>
          </a:prstGeom>
          <a:ln cap="flat" w="19050">
            <a:solidFill>
              <a:srgbClr val="6C6F84"/>
            </a:solidFill>
            <a:prstDash val="solid"/>
            <a:headEnd type="none" len="sm" w="sm"/>
            <a:tailEnd type="none" len="sm" w="sm"/>
          </a:ln>
        </p:spPr>
      </p:sp>
      <p:grpSp>
        <p:nvGrpSpPr>
          <p:cNvPr name="Group 14" id="14"/>
          <p:cNvGrpSpPr/>
          <p:nvPr/>
        </p:nvGrpSpPr>
        <p:grpSpPr>
          <a:xfrm rot="0">
            <a:off x="1372659" y="1359924"/>
            <a:ext cx="5683740" cy="7497643"/>
            <a:chOff x="0" y="0"/>
            <a:chExt cx="7578320" cy="9996857"/>
          </a:xfrm>
        </p:grpSpPr>
        <p:pic>
          <p:nvPicPr>
            <p:cNvPr name="Picture 15" id="15"/>
            <p:cNvPicPr>
              <a:picLocks noChangeAspect="true"/>
            </p:cNvPicPr>
            <p:nvPr/>
          </p:nvPicPr>
          <p:blipFill>
            <a:blip r:embed="rId2"/>
            <a:srcRect l="24730" t="0" r="24730" b="0"/>
            <a:stretch>
              <a:fillRect/>
            </a:stretch>
          </p:blipFill>
          <p:spPr>
            <a:xfrm flipH="false" flipV="false">
              <a:off x="0" y="0"/>
              <a:ext cx="7578320" cy="9996857"/>
            </a:xfrm>
            <a:prstGeom prst="rect">
              <a:avLst/>
            </a:prstGeom>
          </p:spPr>
        </p:pic>
      </p:grpSp>
      <p:sp>
        <p:nvSpPr>
          <p:cNvPr name="TextBox 16" id="16"/>
          <p:cNvSpPr txBox="true"/>
          <p:nvPr/>
        </p:nvSpPr>
        <p:spPr>
          <a:xfrm rot="0">
            <a:off x="8116253" y="3611336"/>
            <a:ext cx="8206240" cy="1397409"/>
          </a:xfrm>
          <a:prstGeom prst="rect">
            <a:avLst/>
          </a:prstGeom>
        </p:spPr>
        <p:txBody>
          <a:bodyPr anchor="t" rtlCol="false" tIns="0" lIns="0" bIns="0" rIns="0">
            <a:spAutoFit/>
          </a:bodyPr>
          <a:lstStyle/>
          <a:p>
            <a:pPr algn="l">
              <a:lnSpc>
                <a:spcPts val="5664"/>
              </a:lnSpc>
            </a:pPr>
            <a:r>
              <a:rPr lang="en-US" sz="3702" spc="555" b="true">
                <a:solidFill>
                  <a:srgbClr val="6C6F84"/>
                </a:solidFill>
                <a:latin typeface="ZEN角ゴシックNEW Bold"/>
                <a:ea typeface="ZEN角ゴシックNEW Bold"/>
                <a:cs typeface="ZEN角ゴシックNEW Bold"/>
                <a:sym typeface="ZEN角ゴシックNEW Bold"/>
              </a:rPr>
              <a:t>サービスにあった</a:t>
            </a:r>
          </a:p>
          <a:p>
            <a:pPr algn="l">
              <a:lnSpc>
                <a:spcPts val="5664"/>
              </a:lnSpc>
            </a:pPr>
            <a:r>
              <a:rPr lang="en-US" sz="3702" spc="555" b="true">
                <a:solidFill>
                  <a:srgbClr val="6C6F84"/>
                </a:solidFill>
                <a:latin typeface="ZEN角ゴシックNEW Bold"/>
                <a:ea typeface="ZEN角ゴシックNEW Bold"/>
                <a:cs typeface="ZEN角ゴシックNEW Bold"/>
                <a:sym typeface="ZEN角ゴシックNEW Bold"/>
              </a:rPr>
              <a:t>プロダクトを目指す</a:t>
            </a:r>
          </a:p>
        </p:txBody>
      </p:sp>
      <p:sp>
        <p:nvSpPr>
          <p:cNvPr name="TextBox 17" id="17"/>
          <p:cNvSpPr txBox="true"/>
          <p:nvPr/>
        </p:nvSpPr>
        <p:spPr>
          <a:xfrm rot="0">
            <a:off x="8116253" y="5406034"/>
            <a:ext cx="8404067" cy="1968500"/>
          </a:xfrm>
          <a:prstGeom prst="rect">
            <a:avLst/>
          </a:prstGeom>
        </p:spPr>
        <p:txBody>
          <a:bodyPr anchor="t" rtlCol="false" tIns="0" lIns="0" bIns="0" rIns="0">
            <a:spAutoFit/>
          </a:bodyPr>
          <a:lstStyle/>
          <a:p>
            <a:pPr algn="l">
              <a:lnSpc>
                <a:spcPts val="4000"/>
              </a:lnSpc>
            </a:pPr>
            <a:r>
              <a:rPr lang="en-US" sz="2000" spc="300" b="true">
                <a:solidFill>
                  <a:srgbClr val="6C6F84"/>
                </a:solidFill>
                <a:latin typeface="ZEN角ゴシックNEW Medium"/>
                <a:ea typeface="ZEN角ゴシックNEW Medium"/>
                <a:cs typeface="ZEN角ゴシックNEW Medium"/>
                <a:sym typeface="ZEN角ゴシックNEW Medium"/>
              </a:rPr>
              <a:t>現在の市場動向やユーザーのニーズを深く理解し、サービスに最適なプロダクトを設計することが重要です。課題を明確にし、競争力のある価値を提供できるよう、機能やデザインを最適化していきます。</a:t>
            </a:r>
          </a:p>
        </p:txBody>
      </p:sp>
      <p:sp>
        <p:nvSpPr>
          <p:cNvPr name="TextBox 18" id="18"/>
          <p:cNvSpPr txBox="true"/>
          <p:nvPr/>
        </p:nvSpPr>
        <p:spPr>
          <a:xfrm rot="0">
            <a:off x="9616659" y="1679030"/>
            <a:ext cx="4905180" cy="547884"/>
          </a:xfrm>
          <a:prstGeom prst="rect">
            <a:avLst/>
          </a:prstGeom>
        </p:spPr>
        <p:txBody>
          <a:bodyPr anchor="t" rtlCol="false" tIns="0" lIns="0" bIns="0" rIns="0">
            <a:spAutoFit/>
          </a:bodyPr>
          <a:lstStyle/>
          <a:p>
            <a:pPr algn="l">
              <a:lnSpc>
                <a:spcPts val="4643"/>
              </a:lnSpc>
              <a:spcBef>
                <a:spcPct val="0"/>
              </a:spcBef>
            </a:pPr>
            <a:r>
              <a:rPr lang="en-US" b="true" sz="2902" spc="1671">
                <a:solidFill>
                  <a:srgbClr val="2D8BBA"/>
                </a:solidFill>
                <a:latin typeface="ZEN角ゴシックNEW Bold"/>
                <a:ea typeface="ZEN角ゴシックNEW Bold"/>
                <a:cs typeface="ZEN角ゴシックNEW Bold"/>
                <a:sym typeface="ZEN角ゴシックNEW Bold"/>
              </a:rPr>
              <a:t>現状</a:t>
            </a:r>
            <a:r>
              <a:rPr lang="en-US" b="true" sz="2902" spc="1671">
                <a:solidFill>
                  <a:srgbClr val="2D8BBA"/>
                </a:solidFill>
                <a:latin typeface="ZEN角ゴシックNEW Bold"/>
                <a:ea typeface="ZEN角ゴシックNEW Bold"/>
                <a:cs typeface="ZEN角ゴシックNEW Bold"/>
                <a:sym typeface="ZEN角ゴシックNEW Bold"/>
              </a:rPr>
              <a:t>分析</a:t>
            </a:r>
          </a:p>
        </p:txBody>
      </p:sp>
      <p:sp>
        <p:nvSpPr>
          <p:cNvPr name="TextBox 19" id="19"/>
          <p:cNvSpPr txBox="true"/>
          <p:nvPr/>
        </p:nvSpPr>
        <p:spPr>
          <a:xfrm rot="0">
            <a:off x="8059103" y="1017024"/>
            <a:ext cx="1618377" cy="1714500"/>
          </a:xfrm>
          <a:prstGeom prst="rect">
            <a:avLst/>
          </a:prstGeom>
        </p:spPr>
        <p:txBody>
          <a:bodyPr anchor="t" rtlCol="false" tIns="0" lIns="0" bIns="0" rIns="0">
            <a:spAutoFit/>
          </a:bodyPr>
          <a:lstStyle/>
          <a:p>
            <a:pPr algn="l" marL="0" indent="0" lvl="0">
              <a:lnSpc>
                <a:spcPts val="12599"/>
              </a:lnSpc>
            </a:pPr>
            <a:r>
              <a:rPr lang="en-US" b="true" sz="9000" spc="-719">
                <a:solidFill>
                  <a:srgbClr val="6C6F84"/>
                </a:solidFill>
                <a:latin typeface="Futura Bold"/>
                <a:ea typeface="Futura Bold"/>
                <a:cs typeface="Futura Bold"/>
                <a:sym typeface="Futura Bold"/>
              </a:rPr>
              <a:t>01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AutoShape 3" id="3"/>
          <p:cNvSpPr/>
          <p:nvPr/>
        </p:nvSpPr>
        <p:spPr>
          <a:xfrm flipV="true">
            <a:off x="921286" y="1150736"/>
            <a:ext cx="0" cy="7962411"/>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17356662" y="1150736"/>
            <a:ext cx="0" cy="7962411"/>
          </a:xfrm>
          <a:prstGeom prst="line">
            <a:avLst/>
          </a:prstGeom>
          <a:ln cap="flat" w="19050">
            <a:solidFill>
              <a:srgbClr val="FFFFFF"/>
            </a:solidFill>
            <a:prstDash val="solid"/>
            <a:headEnd type="none" len="sm" w="sm"/>
            <a:tailEnd type="none" len="sm" w="sm"/>
          </a:ln>
        </p:spPr>
      </p:sp>
      <p:sp>
        <p:nvSpPr>
          <p:cNvPr name="AutoShape 5" id="5"/>
          <p:cNvSpPr/>
          <p:nvPr/>
        </p:nvSpPr>
        <p:spPr>
          <a:xfrm flipH="true">
            <a:off x="1159474" y="912548"/>
            <a:ext cx="15958999"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159474" y="9351336"/>
            <a:ext cx="15964025" cy="0"/>
          </a:xfrm>
          <a:prstGeom prst="line">
            <a:avLst/>
          </a:prstGeom>
          <a:ln cap="flat" w="19050">
            <a:solidFill>
              <a:srgbClr val="FFFFFF"/>
            </a:solidFill>
            <a:prstDash val="solid"/>
            <a:headEnd type="none" len="sm" w="sm"/>
            <a:tailEnd type="none" len="sm" w="sm"/>
          </a:ln>
        </p:spPr>
      </p:sp>
      <p:sp>
        <p:nvSpPr>
          <p:cNvPr name="AutoShape 7" id="7"/>
          <p:cNvSpPr/>
          <p:nvPr/>
        </p:nvSpPr>
        <p:spPr>
          <a:xfrm flipV="true">
            <a:off x="921286" y="272639"/>
            <a:ext cx="0" cy="401721"/>
          </a:xfrm>
          <a:prstGeom prst="line">
            <a:avLst/>
          </a:prstGeom>
          <a:ln cap="flat" w="19050">
            <a:solidFill>
              <a:srgbClr val="FFFFFF"/>
            </a:solidFill>
            <a:prstDash val="solid"/>
            <a:headEnd type="none" len="sm" w="sm"/>
            <a:tailEnd type="none" len="sm" w="sm"/>
          </a:ln>
        </p:spPr>
      </p:sp>
      <p:sp>
        <p:nvSpPr>
          <p:cNvPr name="AutoShape 8" id="8"/>
          <p:cNvSpPr/>
          <p:nvPr/>
        </p:nvSpPr>
        <p:spPr>
          <a:xfrm flipV="true">
            <a:off x="17356662" y="272639"/>
            <a:ext cx="0" cy="401721"/>
          </a:xfrm>
          <a:prstGeom prst="line">
            <a:avLst/>
          </a:prstGeom>
          <a:ln cap="flat" w="19050">
            <a:solidFill>
              <a:srgbClr val="FFFFFF"/>
            </a:solidFill>
            <a:prstDash val="solid"/>
            <a:headEnd type="none" len="sm" w="sm"/>
            <a:tailEnd type="none" len="sm" w="sm"/>
          </a:ln>
        </p:spPr>
      </p:sp>
      <p:sp>
        <p:nvSpPr>
          <p:cNvPr name="AutoShape 9" id="9"/>
          <p:cNvSpPr/>
          <p:nvPr/>
        </p:nvSpPr>
        <p:spPr>
          <a:xfrm flipV="true">
            <a:off x="921286" y="9589524"/>
            <a:ext cx="0" cy="411078"/>
          </a:xfrm>
          <a:prstGeom prst="line">
            <a:avLst/>
          </a:prstGeom>
          <a:ln cap="flat" w="19050">
            <a:solidFill>
              <a:srgbClr val="FFFFFF"/>
            </a:solidFill>
            <a:prstDash val="solid"/>
            <a:headEnd type="none" len="sm" w="sm"/>
            <a:tailEnd type="none" len="sm" w="sm"/>
          </a:ln>
        </p:spPr>
      </p:sp>
      <p:sp>
        <p:nvSpPr>
          <p:cNvPr name="AutoShape 10" id="10"/>
          <p:cNvSpPr/>
          <p:nvPr/>
        </p:nvSpPr>
        <p:spPr>
          <a:xfrm flipV="true">
            <a:off x="17356662" y="9589524"/>
            <a:ext cx="0" cy="411078"/>
          </a:xfrm>
          <a:prstGeom prst="line">
            <a:avLst/>
          </a:prstGeom>
          <a:ln cap="flat" w="19050">
            <a:solidFill>
              <a:srgbClr val="FFFFFF"/>
            </a:solidFill>
            <a:prstDash val="solid"/>
            <a:headEnd type="none" len="sm" w="sm"/>
            <a:tailEnd type="none" len="sm" w="sm"/>
          </a:ln>
        </p:spPr>
      </p:sp>
      <p:sp>
        <p:nvSpPr>
          <p:cNvPr name="AutoShape 11" id="11"/>
          <p:cNvSpPr/>
          <p:nvPr/>
        </p:nvSpPr>
        <p:spPr>
          <a:xfrm flipH="true">
            <a:off x="286571" y="912548"/>
            <a:ext cx="396527" cy="0"/>
          </a:xfrm>
          <a:prstGeom prst="line">
            <a:avLst/>
          </a:prstGeom>
          <a:ln cap="flat" w="19050">
            <a:solidFill>
              <a:srgbClr val="FFFFFF"/>
            </a:solidFill>
            <a:prstDash val="solid"/>
            <a:headEnd type="none" len="sm" w="sm"/>
            <a:tailEnd type="none" len="sm" w="sm"/>
          </a:ln>
        </p:spPr>
      </p:sp>
      <p:sp>
        <p:nvSpPr>
          <p:cNvPr name="AutoShape 12" id="12"/>
          <p:cNvSpPr/>
          <p:nvPr/>
        </p:nvSpPr>
        <p:spPr>
          <a:xfrm flipH="true">
            <a:off x="17594850" y="912548"/>
            <a:ext cx="406579" cy="0"/>
          </a:xfrm>
          <a:prstGeom prst="line">
            <a:avLst/>
          </a:prstGeom>
          <a:ln cap="flat" w="19050">
            <a:solidFill>
              <a:srgbClr val="FFFFFF"/>
            </a:solidFill>
            <a:prstDash val="solid"/>
            <a:headEnd type="none" len="sm" w="sm"/>
            <a:tailEnd type="none" len="sm" w="sm"/>
          </a:ln>
        </p:spPr>
      </p:sp>
      <p:sp>
        <p:nvSpPr>
          <p:cNvPr name="AutoShape 13" id="13"/>
          <p:cNvSpPr/>
          <p:nvPr/>
        </p:nvSpPr>
        <p:spPr>
          <a:xfrm flipH="true">
            <a:off x="286571" y="9351336"/>
            <a:ext cx="396527" cy="0"/>
          </a:xfrm>
          <a:prstGeom prst="line">
            <a:avLst/>
          </a:prstGeom>
          <a:ln cap="flat" w="19050">
            <a:solidFill>
              <a:srgbClr val="FFFFFF"/>
            </a:solidFill>
            <a:prstDash val="solid"/>
            <a:headEnd type="none" len="sm" w="sm"/>
            <a:tailEnd type="none" len="sm" w="sm"/>
          </a:ln>
        </p:spPr>
      </p:sp>
      <p:sp>
        <p:nvSpPr>
          <p:cNvPr name="AutoShape 14" id="14"/>
          <p:cNvSpPr/>
          <p:nvPr/>
        </p:nvSpPr>
        <p:spPr>
          <a:xfrm flipH="true">
            <a:off x="17599876" y="9351336"/>
            <a:ext cx="401553" cy="0"/>
          </a:xfrm>
          <a:prstGeom prst="line">
            <a:avLst/>
          </a:prstGeom>
          <a:ln cap="flat" w="19050">
            <a:solidFill>
              <a:srgbClr val="FFFFFF"/>
            </a:solidFill>
            <a:prstDash val="solid"/>
            <a:headEnd type="none" len="sm" w="sm"/>
            <a:tailEnd type="none" len="sm" w="sm"/>
          </a:ln>
        </p:spPr>
      </p:sp>
      <p:sp>
        <p:nvSpPr>
          <p:cNvPr name="TextBox 15" id="15"/>
          <p:cNvSpPr txBox="true"/>
          <p:nvPr/>
        </p:nvSpPr>
        <p:spPr>
          <a:xfrm rot="0">
            <a:off x="9164964" y="4006864"/>
            <a:ext cx="7454105" cy="866656"/>
          </a:xfrm>
          <a:prstGeom prst="rect">
            <a:avLst/>
          </a:prstGeom>
        </p:spPr>
        <p:txBody>
          <a:bodyPr anchor="t" rtlCol="false" tIns="0" lIns="0" bIns="0" rIns="0">
            <a:spAutoFit/>
          </a:bodyPr>
          <a:lstStyle/>
          <a:p>
            <a:pPr algn="l">
              <a:lnSpc>
                <a:spcPts val="7203"/>
              </a:lnSpc>
              <a:spcBef>
                <a:spcPct val="0"/>
              </a:spcBef>
            </a:pPr>
            <a:r>
              <a:rPr lang="en-US" b="true" sz="4502" spc="675">
                <a:solidFill>
                  <a:srgbClr val="FFFFFF"/>
                </a:solidFill>
                <a:latin typeface="ZEN角ゴシックNEW Bold"/>
                <a:ea typeface="ZEN角ゴシックNEW Bold"/>
                <a:cs typeface="ZEN角ゴシックNEW Bold"/>
                <a:sym typeface="ZEN角ゴシックNEW Bold"/>
              </a:rPr>
              <a:t>マーケティング</a:t>
            </a:r>
          </a:p>
        </p:txBody>
      </p:sp>
      <p:sp>
        <p:nvSpPr>
          <p:cNvPr name="TextBox 16" id="16"/>
          <p:cNvSpPr txBox="true"/>
          <p:nvPr/>
        </p:nvSpPr>
        <p:spPr>
          <a:xfrm rot="0">
            <a:off x="9231639" y="4947838"/>
            <a:ext cx="7387430" cy="774700"/>
          </a:xfrm>
          <a:prstGeom prst="rect">
            <a:avLst/>
          </a:prstGeom>
        </p:spPr>
        <p:txBody>
          <a:bodyPr anchor="t" rtlCol="false" tIns="0" lIns="0" bIns="0" rIns="0">
            <a:spAutoFit/>
          </a:bodyPr>
          <a:lstStyle/>
          <a:p>
            <a:pPr algn="l">
              <a:lnSpc>
                <a:spcPts val="3200"/>
              </a:lnSpc>
            </a:pPr>
            <a:r>
              <a:rPr lang="en-US" sz="2000" spc="300" b="true">
                <a:solidFill>
                  <a:srgbClr val="FFFFFF"/>
                </a:solidFill>
                <a:latin typeface="ZEN角ゴシックNEW Medium"/>
                <a:ea typeface="ZEN角ゴシックNEW Medium"/>
                <a:cs typeface="ZEN角ゴシックNEW Medium"/>
                <a:sym typeface="ZEN角ゴシックNEW Medium"/>
              </a:rPr>
              <a:t>今回のサービスについて</a:t>
            </a:r>
          </a:p>
          <a:p>
            <a:pPr algn="l">
              <a:lnSpc>
                <a:spcPts val="3200"/>
              </a:lnSpc>
            </a:pPr>
            <a:r>
              <a:rPr lang="en-US" sz="2000" spc="300" b="true">
                <a:solidFill>
                  <a:srgbClr val="FFFFFF"/>
                </a:solidFill>
                <a:latin typeface="ZEN角ゴシックNEW Medium"/>
                <a:ea typeface="ZEN角ゴシックNEW Medium"/>
                <a:cs typeface="ZEN角ゴシックNEW Medium"/>
                <a:sym typeface="ZEN角ゴシックNEW Medium"/>
              </a:rPr>
              <a:t>マーケティングを詳細に分析しました</a:t>
            </a:r>
          </a:p>
        </p:txBody>
      </p:sp>
      <p:sp>
        <p:nvSpPr>
          <p:cNvPr name="AutoShape 17" id="17"/>
          <p:cNvSpPr/>
          <p:nvPr/>
        </p:nvSpPr>
        <p:spPr>
          <a:xfrm flipH="true" flipV="true">
            <a:off x="7772904" y="4325140"/>
            <a:ext cx="0" cy="1397398"/>
          </a:xfrm>
          <a:prstGeom prst="line">
            <a:avLst/>
          </a:prstGeom>
          <a:ln cap="flat" w="19050">
            <a:solidFill>
              <a:srgbClr val="FFFFFF"/>
            </a:solidFill>
            <a:prstDash val="solid"/>
            <a:headEnd type="none" len="sm" w="sm"/>
            <a:tailEnd type="none" len="sm" w="sm"/>
          </a:ln>
        </p:spPr>
      </p:sp>
      <p:sp>
        <p:nvSpPr>
          <p:cNvPr name="TextBox 18" id="18"/>
          <p:cNvSpPr txBox="true"/>
          <p:nvPr/>
        </p:nvSpPr>
        <p:spPr>
          <a:xfrm rot="0">
            <a:off x="4666136" y="3288146"/>
            <a:ext cx="2723762" cy="2890759"/>
          </a:xfrm>
          <a:prstGeom prst="rect">
            <a:avLst/>
          </a:prstGeom>
        </p:spPr>
        <p:txBody>
          <a:bodyPr anchor="t" rtlCol="false" tIns="0" lIns="0" bIns="0" rIns="0">
            <a:spAutoFit/>
          </a:bodyPr>
          <a:lstStyle/>
          <a:p>
            <a:pPr algn="l" marL="0" indent="0" lvl="0">
              <a:lnSpc>
                <a:spcPts val="21266"/>
              </a:lnSpc>
            </a:pPr>
            <a:r>
              <a:rPr lang="en-US" b="true" sz="15190">
                <a:solidFill>
                  <a:srgbClr val="6C6F84"/>
                </a:solidFill>
                <a:latin typeface="Futura Bold"/>
                <a:ea typeface="Futura Bold"/>
                <a:cs typeface="Futura Bold"/>
                <a:sym typeface="Futura Bold"/>
              </a:rPr>
              <a:t>02</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V="true">
            <a:off x="921286" y="1150736"/>
            <a:ext cx="0" cy="7962411"/>
          </a:xfrm>
          <a:prstGeom prst="line">
            <a:avLst/>
          </a:prstGeom>
          <a:ln cap="flat" w="19050">
            <a:solidFill>
              <a:srgbClr val="6C6F84"/>
            </a:solidFill>
            <a:prstDash val="solid"/>
            <a:headEnd type="none" len="sm" w="sm"/>
            <a:tailEnd type="none" len="sm" w="sm"/>
          </a:ln>
        </p:spPr>
      </p:sp>
      <p:sp>
        <p:nvSpPr>
          <p:cNvPr name="AutoShape 3" id="3"/>
          <p:cNvSpPr/>
          <p:nvPr/>
        </p:nvSpPr>
        <p:spPr>
          <a:xfrm flipV="true">
            <a:off x="17356662" y="1150736"/>
            <a:ext cx="0" cy="7962411"/>
          </a:xfrm>
          <a:prstGeom prst="line">
            <a:avLst/>
          </a:prstGeom>
          <a:ln cap="flat" w="19050">
            <a:solidFill>
              <a:srgbClr val="6C6F84"/>
            </a:solidFill>
            <a:prstDash val="solid"/>
            <a:headEnd type="none" len="sm" w="sm"/>
            <a:tailEnd type="none" len="sm" w="sm"/>
          </a:ln>
        </p:spPr>
      </p:sp>
      <p:sp>
        <p:nvSpPr>
          <p:cNvPr name="AutoShape 4" id="4"/>
          <p:cNvSpPr/>
          <p:nvPr/>
        </p:nvSpPr>
        <p:spPr>
          <a:xfrm flipH="true">
            <a:off x="1159474" y="912548"/>
            <a:ext cx="15958999" cy="0"/>
          </a:xfrm>
          <a:prstGeom prst="line">
            <a:avLst/>
          </a:prstGeom>
          <a:ln cap="flat" w="19050">
            <a:solidFill>
              <a:srgbClr val="6C6F84"/>
            </a:solidFill>
            <a:prstDash val="solid"/>
            <a:headEnd type="none" len="sm" w="sm"/>
            <a:tailEnd type="none" len="sm" w="sm"/>
          </a:ln>
        </p:spPr>
      </p:sp>
      <p:sp>
        <p:nvSpPr>
          <p:cNvPr name="AutoShape 5" id="5"/>
          <p:cNvSpPr/>
          <p:nvPr/>
        </p:nvSpPr>
        <p:spPr>
          <a:xfrm flipH="true">
            <a:off x="1159474" y="9351336"/>
            <a:ext cx="15964025" cy="0"/>
          </a:xfrm>
          <a:prstGeom prst="line">
            <a:avLst/>
          </a:prstGeom>
          <a:ln cap="flat" w="19050">
            <a:solidFill>
              <a:srgbClr val="6C6F84"/>
            </a:solidFill>
            <a:prstDash val="solid"/>
            <a:headEnd type="none" len="sm" w="sm"/>
            <a:tailEnd type="none" len="sm" w="sm"/>
          </a:ln>
        </p:spPr>
      </p:sp>
      <p:sp>
        <p:nvSpPr>
          <p:cNvPr name="AutoShape 6" id="6"/>
          <p:cNvSpPr/>
          <p:nvPr/>
        </p:nvSpPr>
        <p:spPr>
          <a:xfrm flipV="true">
            <a:off x="921286" y="272639"/>
            <a:ext cx="0" cy="401721"/>
          </a:xfrm>
          <a:prstGeom prst="line">
            <a:avLst/>
          </a:prstGeom>
          <a:ln cap="flat" w="19050">
            <a:solidFill>
              <a:srgbClr val="6C6F84"/>
            </a:solidFill>
            <a:prstDash val="solid"/>
            <a:headEnd type="none" len="sm" w="sm"/>
            <a:tailEnd type="none" len="sm" w="sm"/>
          </a:ln>
        </p:spPr>
      </p:sp>
      <p:sp>
        <p:nvSpPr>
          <p:cNvPr name="AutoShape 7" id="7"/>
          <p:cNvSpPr/>
          <p:nvPr/>
        </p:nvSpPr>
        <p:spPr>
          <a:xfrm flipV="true">
            <a:off x="17356662" y="272639"/>
            <a:ext cx="0" cy="401721"/>
          </a:xfrm>
          <a:prstGeom prst="line">
            <a:avLst/>
          </a:prstGeom>
          <a:ln cap="flat" w="19050">
            <a:solidFill>
              <a:srgbClr val="6C6F84"/>
            </a:solidFill>
            <a:prstDash val="solid"/>
            <a:headEnd type="none" len="sm" w="sm"/>
            <a:tailEnd type="none" len="sm" w="sm"/>
          </a:ln>
        </p:spPr>
      </p:sp>
      <p:sp>
        <p:nvSpPr>
          <p:cNvPr name="AutoShape 8" id="8"/>
          <p:cNvSpPr/>
          <p:nvPr/>
        </p:nvSpPr>
        <p:spPr>
          <a:xfrm flipV="true">
            <a:off x="921286" y="9589524"/>
            <a:ext cx="0" cy="411078"/>
          </a:xfrm>
          <a:prstGeom prst="line">
            <a:avLst/>
          </a:prstGeom>
          <a:ln cap="flat" w="19050">
            <a:solidFill>
              <a:srgbClr val="6C6F84"/>
            </a:solidFill>
            <a:prstDash val="solid"/>
            <a:headEnd type="none" len="sm" w="sm"/>
            <a:tailEnd type="none" len="sm" w="sm"/>
          </a:ln>
        </p:spPr>
      </p:sp>
      <p:sp>
        <p:nvSpPr>
          <p:cNvPr name="AutoShape 9" id="9"/>
          <p:cNvSpPr/>
          <p:nvPr/>
        </p:nvSpPr>
        <p:spPr>
          <a:xfrm flipV="true">
            <a:off x="17356662" y="9589524"/>
            <a:ext cx="0" cy="411078"/>
          </a:xfrm>
          <a:prstGeom prst="line">
            <a:avLst/>
          </a:prstGeom>
          <a:ln cap="flat" w="19050">
            <a:solidFill>
              <a:srgbClr val="6C6F84"/>
            </a:solidFill>
            <a:prstDash val="solid"/>
            <a:headEnd type="none" len="sm" w="sm"/>
            <a:tailEnd type="none" len="sm" w="sm"/>
          </a:ln>
        </p:spPr>
      </p:sp>
      <p:sp>
        <p:nvSpPr>
          <p:cNvPr name="AutoShape 10" id="10"/>
          <p:cNvSpPr/>
          <p:nvPr/>
        </p:nvSpPr>
        <p:spPr>
          <a:xfrm flipH="true">
            <a:off x="286571" y="912548"/>
            <a:ext cx="396527" cy="0"/>
          </a:xfrm>
          <a:prstGeom prst="line">
            <a:avLst/>
          </a:prstGeom>
          <a:ln cap="flat" w="19050">
            <a:solidFill>
              <a:srgbClr val="6C6F84"/>
            </a:solidFill>
            <a:prstDash val="solid"/>
            <a:headEnd type="none" len="sm" w="sm"/>
            <a:tailEnd type="none" len="sm" w="sm"/>
          </a:ln>
        </p:spPr>
      </p:sp>
      <p:sp>
        <p:nvSpPr>
          <p:cNvPr name="AutoShape 11" id="11"/>
          <p:cNvSpPr/>
          <p:nvPr/>
        </p:nvSpPr>
        <p:spPr>
          <a:xfrm flipH="true">
            <a:off x="17594850" y="912548"/>
            <a:ext cx="406579" cy="0"/>
          </a:xfrm>
          <a:prstGeom prst="line">
            <a:avLst/>
          </a:prstGeom>
          <a:ln cap="flat" w="19050">
            <a:solidFill>
              <a:srgbClr val="6C6F84"/>
            </a:solidFill>
            <a:prstDash val="solid"/>
            <a:headEnd type="none" len="sm" w="sm"/>
            <a:tailEnd type="none" len="sm" w="sm"/>
          </a:ln>
        </p:spPr>
      </p:sp>
      <p:sp>
        <p:nvSpPr>
          <p:cNvPr name="AutoShape 12" id="12"/>
          <p:cNvSpPr/>
          <p:nvPr/>
        </p:nvSpPr>
        <p:spPr>
          <a:xfrm flipH="true">
            <a:off x="286571" y="9351336"/>
            <a:ext cx="396527" cy="0"/>
          </a:xfrm>
          <a:prstGeom prst="line">
            <a:avLst/>
          </a:prstGeom>
          <a:ln cap="flat" w="19050">
            <a:solidFill>
              <a:srgbClr val="6C6F84"/>
            </a:solidFill>
            <a:prstDash val="solid"/>
            <a:headEnd type="none" len="sm" w="sm"/>
            <a:tailEnd type="none" len="sm" w="sm"/>
          </a:ln>
        </p:spPr>
      </p:sp>
      <p:sp>
        <p:nvSpPr>
          <p:cNvPr name="AutoShape 13" id="13"/>
          <p:cNvSpPr/>
          <p:nvPr/>
        </p:nvSpPr>
        <p:spPr>
          <a:xfrm flipH="true">
            <a:off x="17599876" y="9351336"/>
            <a:ext cx="401553" cy="0"/>
          </a:xfrm>
          <a:prstGeom prst="line">
            <a:avLst/>
          </a:prstGeom>
          <a:ln cap="flat" w="19050">
            <a:solidFill>
              <a:srgbClr val="6C6F84"/>
            </a:solidFill>
            <a:prstDash val="solid"/>
            <a:headEnd type="none" len="sm" w="sm"/>
            <a:tailEnd type="none" len="sm" w="sm"/>
          </a:ln>
        </p:spPr>
      </p:sp>
      <p:sp>
        <p:nvSpPr>
          <p:cNvPr name="AutoShape 14" id="14"/>
          <p:cNvSpPr/>
          <p:nvPr/>
        </p:nvSpPr>
        <p:spPr>
          <a:xfrm flipH="true" flipV="true">
            <a:off x="6947161" y="1552941"/>
            <a:ext cx="0" cy="817085"/>
          </a:xfrm>
          <a:prstGeom prst="line">
            <a:avLst/>
          </a:prstGeom>
          <a:ln cap="flat" w="19050">
            <a:solidFill>
              <a:srgbClr val="6C6F84"/>
            </a:solidFill>
            <a:prstDash val="solid"/>
            <a:headEnd type="none" len="sm" w="sm"/>
            <a:tailEnd type="none" len="sm" w="sm"/>
          </a:ln>
        </p:spPr>
      </p:sp>
      <p:sp>
        <p:nvSpPr>
          <p:cNvPr name="TextBox 15" id="15"/>
          <p:cNvSpPr txBox="true"/>
          <p:nvPr/>
        </p:nvSpPr>
        <p:spPr>
          <a:xfrm rot="0">
            <a:off x="3264539" y="1577867"/>
            <a:ext cx="3193284" cy="547884"/>
          </a:xfrm>
          <a:prstGeom prst="rect">
            <a:avLst/>
          </a:prstGeom>
        </p:spPr>
        <p:txBody>
          <a:bodyPr anchor="t" rtlCol="false" tIns="0" lIns="0" bIns="0" rIns="0">
            <a:spAutoFit/>
          </a:bodyPr>
          <a:lstStyle/>
          <a:p>
            <a:pPr algn="l">
              <a:lnSpc>
                <a:spcPts val="4643"/>
              </a:lnSpc>
              <a:spcBef>
                <a:spcPct val="0"/>
              </a:spcBef>
            </a:pPr>
            <a:r>
              <a:rPr lang="en-US" b="true" sz="2902" spc="435">
                <a:solidFill>
                  <a:srgbClr val="2D8BBA"/>
                </a:solidFill>
                <a:latin typeface="ZEN角ゴシックNEW Bold"/>
                <a:ea typeface="ZEN角ゴシックNEW Bold"/>
                <a:cs typeface="ZEN角ゴシックNEW Bold"/>
                <a:sym typeface="ZEN角ゴシックNEW Bold"/>
              </a:rPr>
              <a:t>マーケティング</a:t>
            </a:r>
          </a:p>
        </p:txBody>
      </p:sp>
      <p:graphicFrame>
        <p:nvGraphicFramePr>
          <p:cNvPr name="Table 16" id="16"/>
          <p:cNvGraphicFramePr>
            <a:graphicFrameLocks noGrp="true"/>
          </p:cNvGraphicFramePr>
          <p:nvPr/>
        </p:nvGraphicFramePr>
        <p:xfrm>
          <a:off x="1726640" y="3140121"/>
          <a:ext cx="14799814" cy="5251935"/>
        </p:xfrm>
        <a:graphic>
          <a:graphicData uri="http://schemas.openxmlformats.org/drawingml/2006/table">
            <a:tbl>
              <a:tblPr/>
              <a:tblGrid>
                <a:gridCol w="2959963"/>
                <a:gridCol w="2959963"/>
                <a:gridCol w="2959963"/>
                <a:gridCol w="2959963"/>
                <a:gridCol w="2959963"/>
              </a:tblGrid>
              <a:tr h="660820">
                <a:tc>
                  <a:txBody>
                    <a:bodyPr anchor="t" rtlCol="false"/>
                    <a:lstStyle/>
                    <a:p>
                      <a:pPr algn="ctr">
                        <a:lnSpc>
                          <a:spcPts val="3919"/>
                        </a:lnSpc>
                        <a:defRPr/>
                      </a:pPr>
                      <a:r>
                        <a:rPr lang="en-US" b="true" sz="2799" spc="139">
                          <a:solidFill>
                            <a:srgbClr val="FFFFFF"/>
                          </a:solidFill>
                          <a:latin typeface="ZEN角ゴシックNEW Bold"/>
                          <a:ea typeface="ZEN角ゴシックNEW Bold"/>
                          <a:cs typeface="ZEN角ゴシックNEW Bold"/>
                          <a:sym typeface="ZEN角ゴシックNEW Bold"/>
                        </a:rPr>
                        <a:t>競　合</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solidFill>
                      <a:srgbClr val="49BED9"/>
                    </a:solidFill>
                  </a:tcPr>
                </a:tc>
                <a:tc>
                  <a:txBody>
                    <a:bodyPr anchor="t" rtlCol="false"/>
                    <a:lstStyle/>
                    <a:p>
                      <a:pPr algn="ctr">
                        <a:lnSpc>
                          <a:spcPts val="3919"/>
                        </a:lnSpc>
                        <a:defRPr/>
                      </a:pPr>
                      <a:r>
                        <a:rPr lang="en-US" b="true" sz="2799" spc="139">
                          <a:solidFill>
                            <a:srgbClr val="FFFFFF"/>
                          </a:solidFill>
                          <a:latin typeface="ZEN角ゴシックNEW Bold"/>
                          <a:ea typeface="ZEN角ゴシックNEW Bold"/>
                          <a:cs typeface="ZEN角ゴシックNEW Bold"/>
                          <a:sym typeface="ZEN角ゴシックNEW Bold"/>
                        </a:rPr>
                        <a:t>A</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solidFill>
                      <a:srgbClr val="49BED9"/>
                    </a:solidFill>
                  </a:tcPr>
                </a:tc>
                <a:tc>
                  <a:txBody>
                    <a:bodyPr anchor="t" rtlCol="false"/>
                    <a:lstStyle/>
                    <a:p>
                      <a:pPr algn="ctr">
                        <a:lnSpc>
                          <a:spcPts val="3919"/>
                        </a:lnSpc>
                        <a:defRPr/>
                      </a:pPr>
                      <a:r>
                        <a:rPr lang="en-US" b="true" sz="2799" spc="139">
                          <a:solidFill>
                            <a:srgbClr val="FFFFFF"/>
                          </a:solidFill>
                          <a:latin typeface="ZEN角ゴシックNEW Bold"/>
                          <a:ea typeface="ZEN角ゴシックNEW Bold"/>
                          <a:cs typeface="ZEN角ゴシックNEW Bold"/>
                          <a:sym typeface="ZEN角ゴシックNEW Bold"/>
                        </a:rPr>
                        <a:t>B</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solidFill>
                      <a:srgbClr val="49BED9"/>
                    </a:solidFill>
                  </a:tcPr>
                </a:tc>
                <a:tc>
                  <a:txBody>
                    <a:bodyPr anchor="t" rtlCol="false"/>
                    <a:lstStyle/>
                    <a:p>
                      <a:pPr algn="ctr">
                        <a:lnSpc>
                          <a:spcPts val="3919"/>
                        </a:lnSpc>
                        <a:defRPr/>
                      </a:pPr>
                      <a:r>
                        <a:rPr lang="en-US" b="true" sz="2799" spc="139">
                          <a:solidFill>
                            <a:srgbClr val="FFFFFF"/>
                          </a:solidFill>
                          <a:latin typeface="ZEN角ゴシックNEW Bold"/>
                          <a:ea typeface="ZEN角ゴシックNEW Bold"/>
                          <a:cs typeface="ZEN角ゴシックNEW Bold"/>
                          <a:sym typeface="ZEN角ゴシックNEW Bold"/>
                        </a:rPr>
                        <a:t>C</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solidFill>
                      <a:srgbClr val="49BED9"/>
                    </a:solidFill>
                  </a:tcPr>
                </a:tc>
                <a:tc>
                  <a:txBody>
                    <a:bodyPr anchor="t" rtlCol="false"/>
                    <a:lstStyle/>
                    <a:p>
                      <a:pPr algn="ctr">
                        <a:lnSpc>
                          <a:spcPts val="3919"/>
                        </a:lnSpc>
                        <a:defRPr/>
                      </a:pPr>
                      <a:r>
                        <a:rPr lang="en-US" b="true" sz="2799" spc="139">
                          <a:solidFill>
                            <a:srgbClr val="FFFFFF"/>
                          </a:solidFill>
                          <a:latin typeface="ZEN角ゴシックNEW Bold"/>
                          <a:ea typeface="ZEN角ゴシックNEW Bold"/>
                          <a:cs typeface="ZEN角ゴシックNEW Bold"/>
                          <a:sym typeface="ZEN角ゴシックNEW Bold"/>
                        </a:rPr>
                        <a:t>D</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solidFill>
                      <a:srgbClr val="FF56B1"/>
                    </a:solidFill>
                  </a:tcPr>
                </a:tc>
              </a:tr>
              <a:tr h="1227341">
                <a:tc>
                  <a:txBody>
                    <a:bodyPr anchor="t" rtlCol="false"/>
                    <a:lstStyle/>
                    <a:p>
                      <a:pPr algn="ctr">
                        <a:lnSpc>
                          <a:spcPts val="3919"/>
                        </a:lnSpc>
                        <a:defRPr/>
                      </a:pPr>
                      <a:r>
                        <a:rPr lang="en-US" b="true" sz="2799" spc="139">
                          <a:solidFill>
                            <a:srgbClr val="6C6F84"/>
                          </a:solidFill>
                          <a:latin typeface="ZEN角ゴシックNEW Bold"/>
                          <a:ea typeface="ZEN角ゴシックNEW Bold"/>
                          <a:cs typeface="ZEN角ゴシックNEW Bold"/>
                          <a:sym typeface="ZEN角ゴシックNEW Bold"/>
                        </a:rPr>
                        <a:t>サービス名</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solidFill>
                      <a:srgbClr val="ECECED"/>
                    </a:solidFill>
                  </a:tcPr>
                </a:tc>
                <a:tc>
                  <a:txBody>
                    <a:bodyPr anchor="t" rtlCol="false"/>
                    <a:lstStyle/>
                    <a:p>
                      <a:pPr algn="ctr">
                        <a:lnSpc>
                          <a:spcPts val="3919"/>
                        </a:lnSpc>
                        <a:defRPr/>
                      </a:pPr>
                      <a:r>
                        <a:rPr lang="en-US" b="true" sz="2799" spc="139">
                          <a:solidFill>
                            <a:srgbClr val="6C6F84"/>
                          </a:solidFill>
                          <a:latin typeface="ZEN角ゴシックNEW Bold"/>
                          <a:ea typeface="ZEN角ゴシックNEW Bold"/>
                          <a:cs typeface="ZEN角ゴシックNEW Bold"/>
                          <a:sym typeface="ZEN角ゴシックNEW Bold"/>
                        </a:rPr>
                        <a:t>AAAA</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tcPr>
                </a:tc>
                <a:tc>
                  <a:txBody>
                    <a:bodyPr anchor="t" rtlCol="false"/>
                    <a:lstStyle/>
                    <a:p>
                      <a:pPr algn="ctr">
                        <a:lnSpc>
                          <a:spcPts val="3919"/>
                        </a:lnSpc>
                        <a:defRPr/>
                      </a:pPr>
                      <a:r>
                        <a:rPr lang="en-US" b="true" sz="2799" spc="139">
                          <a:solidFill>
                            <a:srgbClr val="6C6F84"/>
                          </a:solidFill>
                          <a:latin typeface="ZEN角ゴシックNEW Bold"/>
                          <a:ea typeface="ZEN角ゴシックNEW Bold"/>
                          <a:cs typeface="ZEN角ゴシックNEW Bold"/>
                          <a:sym typeface="ZEN角ゴシックNEW Bold"/>
                        </a:rPr>
                        <a:t>BBBB</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tcPr>
                </a:tc>
                <a:tc>
                  <a:txBody>
                    <a:bodyPr anchor="t" rtlCol="false"/>
                    <a:lstStyle/>
                    <a:p>
                      <a:pPr algn="ctr">
                        <a:lnSpc>
                          <a:spcPts val="3919"/>
                        </a:lnSpc>
                        <a:defRPr/>
                      </a:pPr>
                      <a:r>
                        <a:rPr lang="en-US" b="true" sz="2799" spc="139">
                          <a:solidFill>
                            <a:srgbClr val="6C6F84"/>
                          </a:solidFill>
                          <a:latin typeface="ZEN角ゴシックNEW Bold"/>
                          <a:ea typeface="ZEN角ゴシックNEW Bold"/>
                          <a:cs typeface="ZEN角ゴシックNEW Bold"/>
                          <a:sym typeface="ZEN角ゴシックNEW Bold"/>
                        </a:rPr>
                        <a:t>CCCC</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tcPr>
                </a:tc>
                <a:tc>
                  <a:txBody>
                    <a:bodyPr anchor="t" rtlCol="false"/>
                    <a:lstStyle/>
                    <a:p>
                      <a:pPr algn="ctr">
                        <a:lnSpc>
                          <a:spcPts val="3919"/>
                        </a:lnSpc>
                        <a:defRPr/>
                      </a:pPr>
                      <a:r>
                        <a:rPr lang="en-US" b="true" sz="2799" spc="139">
                          <a:solidFill>
                            <a:srgbClr val="6C6F84"/>
                          </a:solidFill>
                          <a:latin typeface="ZEN角ゴシックNEW Bold"/>
                          <a:ea typeface="ZEN角ゴシックNEW Bold"/>
                          <a:cs typeface="ZEN角ゴシックNEW Bold"/>
                          <a:sym typeface="ZEN角ゴシックNEW Bold"/>
                        </a:rPr>
                        <a:t>DDDD</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tcPr>
                </a:tc>
              </a:tr>
              <a:tr h="1121258">
                <a:tc>
                  <a:txBody>
                    <a:bodyPr anchor="t" rtlCol="false"/>
                    <a:lstStyle/>
                    <a:p>
                      <a:pPr algn="ctr">
                        <a:lnSpc>
                          <a:spcPts val="3919"/>
                        </a:lnSpc>
                        <a:defRPr/>
                      </a:pPr>
                      <a:r>
                        <a:rPr lang="en-US" b="true" sz="2799" spc="139">
                          <a:solidFill>
                            <a:srgbClr val="6C6F84"/>
                          </a:solidFill>
                          <a:latin typeface="ZEN角ゴシックNEW Bold"/>
                          <a:ea typeface="ZEN角ゴシックNEW Bold"/>
                          <a:cs typeface="ZEN角ゴシックNEW Bold"/>
                          <a:sym typeface="ZEN角ゴシックNEW Bold"/>
                        </a:rPr>
                        <a:t>難易度</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solidFill>
                      <a:srgbClr val="ECECED"/>
                    </a:solidFill>
                  </a:tcPr>
                </a:tc>
                <a:tc>
                  <a:txBody>
                    <a:bodyPr anchor="t" rtlCol="false"/>
                    <a:lstStyle/>
                    <a:p>
                      <a:pPr algn="ctr">
                        <a:lnSpc>
                          <a:spcPts val="3919"/>
                        </a:lnSpc>
                        <a:defRPr/>
                      </a:pPr>
                      <a:r>
                        <a:rPr lang="en-US" b="true" sz="2799" spc="139">
                          <a:solidFill>
                            <a:srgbClr val="6C6F84"/>
                          </a:solidFill>
                          <a:latin typeface="ZEN角ゴシックNEW Bold"/>
                          <a:ea typeface="ZEN角ゴシックNEW Bold"/>
                          <a:cs typeface="ZEN角ゴシックNEW Bold"/>
                          <a:sym typeface="ZEN角ゴシックNEW Bold"/>
                        </a:rPr>
                        <a:t>中</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tcPr>
                </a:tc>
                <a:tc>
                  <a:txBody>
                    <a:bodyPr anchor="t" rtlCol="false"/>
                    <a:lstStyle/>
                    <a:p>
                      <a:pPr algn="ctr">
                        <a:lnSpc>
                          <a:spcPts val="3919"/>
                        </a:lnSpc>
                        <a:defRPr/>
                      </a:pPr>
                      <a:r>
                        <a:rPr lang="en-US" b="true" sz="2799" spc="139">
                          <a:solidFill>
                            <a:srgbClr val="6C6F84"/>
                          </a:solidFill>
                          <a:latin typeface="ZEN角ゴシックNEW Bold"/>
                          <a:ea typeface="ZEN角ゴシックNEW Bold"/>
                          <a:cs typeface="ZEN角ゴシックNEW Bold"/>
                          <a:sym typeface="ZEN角ゴシックNEW Bold"/>
                        </a:rPr>
                        <a:t>高</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tcPr>
                </a:tc>
                <a:tc>
                  <a:txBody>
                    <a:bodyPr anchor="t" rtlCol="false"/>
                    <a:lstStyle/>
                    <a:p>
                      <a:pPr algn="ctr">
                        <a:lnSpc>
                          <a:spcPts val="3919"/>
                        </a:lnSpc>
                        <a:defRPr/>
                      </a:pPr>
                      <a:r>
                        <a:rPr lang="en-US" b="true" sz="2799" spc="139">
                          <a:solidFill>
                            <a:srgbClr val="6C6F84"/>
                          </a:solidFill>
                          <a:latin typeface="ZEN角ゴシックNEW Bold"/>
                          <a:ea typeface="ZEN角ゴシックNEW Bold"/>
                          <a:cs typeface="ZEN角ゴシックNEW Bold"/>
                          <a:sym typeface="ZEN角ゴシックNEW Bold"/>
                        </a:rPr>
                        <a:t>低</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tcPr>
                </a:tc>
                <a:tc>
                  <a:txBody>
                    <a:bodyPr anchor="t" rtlCol="false"/>
                    <a:lstStyle/>
                    <a:p>
                      <a:pPr algn="ctr">
                        <a:lnSpc>
                          <a:spcPts val="3919"/>
                        </a:lnSpc>
                        <a:defRPr/>
                      </a:pPr>
                      <a:r>
                        <a:rPr lang="en-US" b="true" sz="2799" spc="139">
                          <a:solidFill>
                            <a:srgbClr val="6C6F84"/>
                          </a:solidFill>
                          <a:latin typeface="ZEN角ゴシックNEW Bold"/>
                          <a:ea typeface="ZEN角ゴシックNEW Bold"/>
                          <a:cs typeface="ZEN角ゴシックNEW Bold"/>
                          <a:sym typeface="ZEN角ゴシックNEW Bold"/>
                        </a:rPr>
                        <a:t>中</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tcPr>
                </a:tc>
              </a:tr>
              <a:tr h="1121258">
                <a:tc>
                  <a:txBody>
                    <a:bodyPr anchor="t" rtlCol="false"/>
                    <a:lstStyle/>
                    <a:p>
                      <a:pPr algn="ctr">
                        <a:lnSpc>
                          <a:spcPts val="3919"/>
                        </a:lnSpc>
                        <a:defRPr/>
                      </a:pPr>
                      <a:r>
                        <a:rPr lang="en-US" b="true" sz="2799" spc="139">
                          <a:solidFill>
                            <a:srgbClr val="6C6F84"/>
                          </a:solidFill>
                          <a:latin typeface="ZEN角ゴシックNEW Bold"/>
                          <a:ea typeface="ZEN角ゴシックNEW Bold"/>
                          <a:cs typeface="ZEN角ゴシックNEW Bold"/>
                          <a:sym typeface="ZEN角ゴシックNEW Bold"/>
                        </a:rPr>
                        <a:t>言　語</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solidFill>
                      <a:srgbClr val="ECECED"/>
                    </a:solidFill>
                  </a:tcPr>
                </a:tc>
                <a:tc>
                  <a:txBody>
                    <a:bodyPr anchor="t" rtlCol="false"/>
                    <a:lstStyle/>
                    <a:p>
                      <a:pPr algn="ctr">
                        <a:lnSpc>
                          <a:spcPts val="3919"/>
                        </a:lnSpc>
                        <a:defRPr/>
                      </a:pPr>
                      <a:r>
                        <a:rPr lang="en-US" b="true" sz="2799" spc="139">
                          <a:solidFill>
                            <a:srgbClr val="6C6F84"/>
                          </a:solidFill>
                          <a:latin typeface="ZEN角ゴシックNEW Bold"/>
                          <a:ea typeface="ZEN角ゴシックNEW Bold"/>
                          <a:cs typeface="ZEN角ゴシックNEW Bold"/>
                          <a:sym typeface="ZEN角ゴシックNEW Bold"/>
                        </a:rPr>
                        <a:t>日・英</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tcPr>
                </a:tc>
                <a:tc>
                  <a:txBody>
                    <a:bodyPr anchor="t" rtlCol="false"/>
                    <a:lstStyle/>
                    <a:p>
                      <a:pPr algn="ctr">
                        <a:lnSpc>
                          <a:spcPts val="3919"/>
                        </a:lnSpc>
                        <a:defRPr/>
                      </a:pPr>
                      <a:r>
                        <a:rPr lang="en-US" b="true" sz="2799" spc="139">
                          <a:solidFill>
                            <a:srgbClr val="6C6F84"/>
                          </a:solidFill>
                          <a:latin typeface="ZEN角ゴシックNEW Bold"/>
                          <a:ea typeface="ZEN角ゴシックNEW Bold"/>
                          <a:cs typeface="ZEN角ゴシックNEW Bold"/>
                          <a:sym typeface="ZEN角ゴシックNEW Bold"/>
                        </a:rPr>
                        <a:t>日・英・中</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tcPr>
                </a:tc>
                <a:tc>
                  <a:txBody>
                    <a:bodyPr anchor="t" rtlCol="false"/>
                    <a:lstStyle/>
                    <a:p>
                      <a:pPr algn="ctr">
                        <a:lnSpc>
                          <a:spcPts val="3919"/>
                        </a:lnSpc>
                        <a:defRPr/>
                      </a:pPr>
                      <a:r>
                        <a:rPr lang="en-US" b="true" sz="2799" spc="139">
                          <a:solidFill>
                            <a:srgbClr val="6C6F84"/>
                          </a:solidFill>
                          <a:latin typeface="ZEN角ゴシックNEW Bold"/>
                          <a:ea typeface="ZEN角ゴシックNEW Bold"/>
                          <a:cs typeface="ZEN角ゴシックNEW Bold"/>
                          <a:sym typeface="ZEN角ゴシックNEW Bold"/>
                        </a:rPr>
                        <a:t>日</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tcPr>
                </a:tc>
                <a:tc>
                  <a:txBody>
                    <a:bodyPr anchor="t" rtlCol="false"/>
                    <a:lstStyle/>
                    <a:p>
                      <a:pPr algn="ctr">
                        <a:lnSpc>
                          <a:spcPts val="3919"/>
                        </a:lnSpc>
                        <a:defRPr/>
                      </a:pPr>
                      <a:r>
                        <a:rPr lang="en-US" b="true" sz="2799" spc="139">
                          <a:solidFill>
                            <a:srgbClr val="6C6F84"/>
                          </a:solidFill>
                          <a:latin typeface="ZEN角ゴシックNEW Bold"/>
                          <a:ea typeface="ZEN角ゴシックNEW Bold"/>
                          <a:cs typeface="ZEN角ゴシックNEW Bold"/>
                          <a:sym typeface="ZEN角ゴシックNEW Bold"/>
                        </a:rPr>
                        <a:t>日・英</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tcPr>
                </a:tc>
              </a:tr>
              <a:tr h="1121258">
                <a:tc>
                  <a:txBody>
                    <a:bodyPr anchor="t" rtlCol="false"/>
                    <a:lstStyle/>
                    <a:p>
                      <a:pPr algn="ctr">
                        <a:lnSpc>
                          <a:spcPts val="3919"/>
                        </a:lnSpc>
                        <a:defRPr/>
                      </a:pPr>
                      <a:r>
                        <a:rPr lang="en-US" b="true" sz="2799" spc="139">
                          <a:solidFill>
                            <a:srgbClr val="6C6F84"/>
                          </a:solidFill>
                          <a:latin typeface="ZEN角ゴシックNEW Bold"/>
                          <a:ea typeface="ZEN角ゴシックNEW Bold"/>
                          <a:cs typeface="ZEN角ゴシックNEW Bold"/>
                          <a:sym typeface="ZEN角ゴシックNEW Bold"/>
                        </a:rPr>
                        <a:t>価　格</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solidFill>
                      <a:srgbClr val="ECECED"/>
                    </a:solidFill>
                  </a:tcPr>
                </a:tc>
                <a:tc>
                  <a:txBody>
                    <a:bodyPr anchor="t" rtlCol="false"/>
                    <a:lstStyle/>
                    <a:p>
                      <a:pPr algn="ctr">
                        <a:lnSpc>
                          <a:spcPts val="3919"/>
                        </a:lnSpc>
                        <a:defRPr/>
                      </a:pPr>
                      <a:r>
                        <a:rPr lang="en-US" b="true" sz="2799" spc="139">
                          <a:solidFill>
                            <a:srgbClr val="6C6F84"/>
                          </a:solidFill>
                          <a:latin typeface="ZEN角ゴシックNEW Bold"/>
                          <a:ea typeface="ZEN角ゴシックNEW Bold"/>
                          <a:cs typeface="ZEN角ゴシックNEW Bold"/>
                          <a:sym typeface="ZEN角ゴシックNEW Bold"/>
                        </a:rPr>
                        <a:t>3,000</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tcPr>
                </a:tc>
                <a:tc>
                  <a:txBody>
                    <a:bodyPr anchor="t" rtlCol="false"/>
                    <a:lstStyle/>
                    <a:p>
                      <a:pPr algn="ctr">
                        <a:lnSpc>
                          <a:spcPts val="3919"/>
                        </a:lnSpc>
                        <a:defRPr/>
                      </a:pPr>
                      <a:r>
                        <a:rPr lang="en-US" b="true" sz="2799" spc="139">
                          <a:solidFill>
                            <a:srgbClr val="6C6F84"/>
                          </a:solidFill>
                          <a:latin typeface="ZEN角ゴシックNEW Bold"/>
                          <a:ea typeface="ZEN角ゴシックNEW Bold"/>
                          <a:cs typeface="ZEN角ゴシックNEW Bold"/>
                          <a:sym typeface="ZEN角ゴシックNEW Bold"/>
                        </a:rPr>
                        <a:t>5,000</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tcPr>
                </a:tc>
                <a:tc>
                  <a:txBody>
                    <a:bodyPr anchor="t" rtlCol="false"/>
                    <a:lstStyle/>
                    <a:p>
                      <a:pPr algn="ctr">
                        <a:lnSpc>
                          <a:spcPts val="3919"/>
                        </a:lnSpc>
                        <a:defRPr/>
                      </a:pPr>
                      <a:r>
                        <a:rPr lang="en-US" b="true" sz="2799" spc="139">
                          <a:solidFill>
                            <a:srgbClr val="6C6F84"/>
                          </a:solidFill>
                          <a:latin typeface="ZEN角ゴシックNEW Bold"/>
                          <a:ea typeface="ZEN角ゴシックNEW Bold"/>
                          <a:cs typeface="ZEN角ゴシックNEW Bold"/>
                          <a:sym typeface="ZEN角ゴシックNEW Bold"/>
                        </a:rPr>
                        <a:t>7,500</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tcPr>
                </a:tc>
                <a:tc>
                  <a:txBody>
                    <a:bodyPr anchor="t" rtlCol="false"/>
                    <a:lstStyle/>
                    <a:p>
                      <a:pPr algn="ctr">
                        <a:lnSpc>
                          <a:spcPts val="3919"/>
                        </a:lnSpc>
                        <a:defRPr/>
                      </a:pPr>
                      <a:r>
                        <a:rPr lang="en-US" b="true" sz="2799" spc="139">
                          <a:solidFill>
                            <a:srgbClr val="6C6F84"/>
                          </a:solidFill>
                          <a:latin typeface="ZEN角ゴシックNEW Bold"/>
                          <a:ea typeface="ZEN角ゴシックNEW Bold"/>
                          <a:cs typeface="ZEN角ゴシックNEW Bold"/>
                          <a:sym typeface="ZEN角ゴシックNEW Bold"/>
                        </a:rPr>
                        <a:t>2,500</a:t>
                      </a:r>
                      <a:endParaRPr lang="en-US" sz="1100"/>
                    </a:p>
                  </a:txBody>
                  <a:tcPr marL="18418" marR="18418" marT="18418" marB="18418" anchor="ctr">
                    <a:lnL cmpd="sng" algn="ctr" cap="flat" w="28575">
                      <a:solidFill>
                        <a:srgbClr val="AAADC2"/>
                      </a:solidFill>
                      <a:prstDash val="solid"/>
                      <a:round/>
                      <a:headEnd type="none" w="med" len="med"/>
                      <a:tailEnd type="none" w="med" len="med"/>
                    </a:lnL>
                    <a:lnR cmpd="sng" algn="ctr" cap="flat" w="28575">
                      <a:solidFill>
                        <a:srgbClr val="AAADC2"/>
                      </a:solidFill>
                      <a:prstDash val="solid"/>
                      <a:round/>
                      <a:headEnd type="none" w="med" len="med"/>
                      <a:tailEnd type="none" w="med" len="med"/>
                    </a:lnR>
                    <a:lnT cmpd="sng" algn="ctr" cap="flat" w="28575">
                      <a:solidFill>
                        <a:srgbClr val="AAADC2"/>
                      </a:solidFill>
                      <a:prstDash val="solid"/>
                      <a:round/>
                      <a:headEnd type="none" w="med" len="med"/>
                      <a:tailEnd type="none" w="med" len="med"/>
                    </a:lnT>
                    <a:lnB cmpd="sng" algn="ctr" cap="flat" w="28575">
                      <a:solidFill>
                        <a:srgbClr val="AAADC2"/>
                      </a:solidFill>
                      <a:prstDash val="solid"/>
                      <a:round/>
                      <a:headEnd type="none" w="med" len="med"/>
                      <a:tailEnd type="none" w="med" len="med"/>
                    </a:lnB>
                  </a:tcPr>
                </a:tc>
              </a:tr>
            </a:tbl>
          </a:graphicData>
        </a:graphic>
      </p:graphicFrame>
      <p:sp>
        <p:nvSpPr>
          <p:cNvPr name="TextBox 17" id="17"/>
          <p:cNvSpPr txBox="true"/>
          <p:nvPr/>
        </p:nvSpPr>
        <p:spPr>
          <a:xfrm rot="0">
            <a:off x="7471036" y="1505316"/>
            <a:ext cx="9055419" cy="824865"/>
          </a:xfrm>
          <a:prstGeom prst="rect">
            <a:avLst/>
          </a:prstGeom>
        </p:spPr>
        <p:txBody>
          <a:bodyPr anchor="t" rtlCol="false" tIns="0" lIns="0" bIns="0" rIns="0">
            <a:spAutoFit/>
          </a:bodyPr>
          <a:lstStyle/>
          <a:p>
            <a:pPr algn="l">
              <a:lnSpc>
                <a:spcPts val="3359"/>
              </a:lnSpc>
            </a:pPr>
            <a:r>
              <a:rPr lang="en-US" sz="2399" spc="359" b="true">
                <a:solidFill>
                  <a:srgbClr val="6C6F84"/>
                </a:solidFill>
                <a:latin typeface="ZEN角ゴシックNEW Medium"/>
                <a:ea typeface="ZEN角ゴシックNEW Medium"/>
                <a:cs typeface="ZEN角ゴシックNEW Medium"/>
                <a:sym typeface="ZEN角ゴシックNEW Medium"/>
              </a:rPr>
              <a:t>競合との比較して</a:t>
            </a:r>
          </a:p>
          <a:p>
            <a:pPr algn="l">
              <a:lnSpc>
                <a:spcPts val="3359"/>
              </a:lnSpc>
            </a:pPr>
            <a:r>
              <a:rPr lang="en-US" sz="2399" spc="359" b="true">
                <a:solidFill>
                  <a:srgbClr val="6C6F84"/>
                </a:solidFill>
                <a:latin typeface="ZEN角ゴシックNEW Medium"/>
                <a:ea typeface="ZEN角ゴシックNEW Medium"/>
                <a:cs typeface="ZEN角ゴシックNEW Medium"/>
                <a:sym typeface="ZEN角ゴシックNEW Medium"/>
              </a:rPr>
              <a:t>サービスは特徴を全面にだしていく</a:t>
            </a:r>
          </a:p>
        </p:txBody>
      </p:sp>
      <p:sp>
        <p:nvSpPr>
          <p:cNvPr name="TextBox 18" id="18"/>
          <p:cNvSpPr txBox="true"/>
          <p:nvPr/>
        </p:nvSpPr>
        <p:spPr>
          <a:xfrm rot="0">
            <a:off x="1639376" y="929070"/>
            <a:ext cx="1625164" cy="1714500"/>
          </a:xfrm>
          <a:prstGeom prst="rect">
            <a:avLst/>
          </a:prstGeom>
        </p:spPr>
        <p:txBody>
          <a:bodyPr anchor="t" rtlCol="false" tIns="0" lIns="0" bIns="0" rIns="0">
            <a:spAutoFit/>
          </a:bodyPr>
          <a:lstStyle/>
          <a:p>
            <a:pPr algn="l" marL="0" indent="0" lvl="0">
              <a:lnSpc>
                <a:spcPts val="12599"/>
              </a:lnSpc>
            </a:pPr>
            <a:r>
              <a:rPr lang="en-US" b="true" sz="9000">
                <a:solidFill>
                  <a:srgbClr val="6C6F84"/>
                </a:solidFill>
                <a:latin typeface="Futura Bold"/>
                <a:ea typeface="Futura Bold"/>
                <a:cs typeface="Futura Bold"/>
                <a:sym typeface="Futura Bold"/>
              </a:rPr>
              <a:t>02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921286" y="1150736"/>
            <a:ext cx="0" cy="7962411"/>
          </a:xfrm>
          <a:prstGeom prst="line">
            <a:avLst/>
          </a:prstGeom>
          <a:ln cap="flat" w="19050">
            <a:solidFill>
              <a:srgbClr val="6C6F84"/>
            </a:solidFill>
            <a:prstDash val="solid"/>
            <a:headEnd type="none" len="sm" w="sm"/>
            <a:tailEnd type="none" len="sm" w="sm"/>
          </a:ln>
        </p:spPr>
      </p:sp>
      <p:sp>
        <p:nvSpPr>
          <p:cNvPr name="AutoShape 3" id="3"/>
          <p:cNvSpPr/>
          <p:nvPr/>
        </p:nvSpPr>
        <p:spPr>
          <a:xfrm flipV="true">
            <a:off x="17356662" y="1150736"/>
            <a:ext cx="0" cy="7962411"/>
          </a:xfrm>
          <a:prstGeom prst="line">
            <a:avLst/>
          </a:prstGeom>
          <a:ln cap="flat" w="19050">
            <a:solidFill>
              <a:srgbClr val="6C6F84"/>
            </a:solidFill>
            <a:prstDash val="solid"/>
            <a:headEnd type="none" len="sm" w="sm"/>
            <a:tailEnd type="none" len="sm" w="sm"/>
          </a:ln>
        </p:spPr>
      </p:sp>
      <p:sp>
        <p:nvSpPr>
          <p:cNvPr name="AutoShape 4" id="4"/>
          <p:cNvSpPr/>
          <p:nvPr/>
        </p:nvSpPr>
        <p:spPr>
          <a:xfrm flipH="true">
            <a:off x="1159474" y="912548"/>
            <a:ext cx="15958999" cy="0"/>
          </a:xfrm>
          <a:prstGeom prst="line">
            <a:avLst/>
          </a:prstGeom>
          <a:ln cap="flat" w="19050">
            <a:solidFill>
              <a:srgbClr val="6C6F84"/>
            </a:solidFill>
            <a:prstDash val="solid"/>
            <a:headEnd type="none" len="sm" w="sm"/>
            <a:tailEnd type="none" len="sm" w="sm"/>
          </a:ln>
        </p:spPr>
      </p:sp>
      <p:sp>
        <p:nvSpPr>
          <p:cNvPr name="AutoShape 5" id="5"/>
          <p:cNvSpPr/>
          <p:nvPr/>
        </p:nvSpPr>
        <p:spPr>
          <a:xfrm flipH="true">
            <a:off x="1159474" y="9351336"/>
            <a:ext cx="15964025" cy="0"/>
          </a:xfrm>
          <a:prstGeom prst="line">
            <a:avLst/>
          </a:prstGeom>
          <a:ln cap="flat" w="19050">
            <a:solidFill>
              <a:srgbClr val="6C6F84"/>
            </a:solidFill>
            <a:prstDash val="solid"/>
            <a:headEnd type="none" len="sm" w="sm"/>
            <a:tailEnd type="none" len="sm" w="sm"/>
          </a:ln>
        </p:spPr>
      </p:sp>
      <p:sp>
        <p:nvSpPr>
          <p:cNvPr name="AutoShape 6" id="6"/>
          <p:cNvSpPr/>
          <p:nvPr/>
        </p:nvSpPr>
        <p:spPr>
          <a:xfrm flipV="true">
            <a:off x="921286" y="272639"/>
            <a:ext cx="0" cy="401721"/>
          </a:xfrm>
          <a:prstGeom prst="line">
            <a:avLst/>
          </a:prstGeom>
          <a:ln cap="flat" w="19050">
            <a:solidFill>
              <a:srgbClr val="6C6F84"/>
            </a:solidFill>
            <a:prstDash val="solid"/>
            <a:headEnd type="none" len="sm" w="sm"/>
            <a:tailEnd type="none" len="sm" w="sm"/>
          </a:ln>
        </p:spPr>
      </p:sp>
      <p:sp>
        <p:nvSpPr>
          <p:cNvPr name="AutoShape 7" id="7"/>
          <p:cNvSpPr/>
          <p:nvPr/>
        </p:nvSpPr>
        <p:spPr>
          <a:xfrm flipV="true">
            <a:off x="17356662" y="272639"/>
            <a:ext cx="0" cy="401721"/>
          </a:xfrm>
          <a:prstGeom prst="line">
            <a:avLst/>
          </a:prstGeom>
          <a:ln cap="flat" w="19050">
            <a:solidFill>
              <a:srgbClr val="6C6F84"/>
            </a:solidFill>
            <a:prstDash val="solid"/>
            <a:headEnd type="none" len="sm" w="sm"/>
            <a:tailEnd type="none" len="sm" w="sm"/>
          </a:ln>
        </p:spPr>
      </p:sp>
      <p:sp>
        <p:nvSpPr>
          <p:cNvPr name="AutoShape 8" id="8"/>
          <p:cNvSpPr/>
          <p:nvPr/>
        </p:nvSpPr>
        <p:spPr>
          <a:xfrm flipV="true">
            <a:off x="921286" y="9589524"/>
            <a:ext cx="0" cy="411078"/>
          </a:xfrm>
          <a:prstGeom prst="line">
            <a:avLst/>
          </a:prstGeom>
          <a:ln cap="flat" w="19050">
            <a:solidFill>
              <a:srgbClr val="6C6F84"/>
            </a:solidFill>
            <a:prstDash val="solid"/>
            <a:headEnd type="none" len="sm" w="sm"/>
            <a:tailEnd type="none" len="sm" w="sm"/>
          </a:ln>
        </p:spPr>
      </p:sp>
      <p:sp>
        <p:nvSpPr>
          <p:cNvPr name="AutoShape 9" id="9"/>
          <p:cNvSpPr/>
          <p:nvPr/>
        </p:nvSpPr>
        <p:spPr>
          <a:xfrm flipV="true">
            <a:off x="17356662" y="9589524"/>
            <a:ext cx="0" cy="411078"/>
          </a:xfrm>
          <a:prstGeom prst="line">
            <a:avLst/>
          </a:prstGeom>
          <a:ln cap="flat" w="19050">
            <a:solidFill>
              <a:srgbClr val="6C6F84"/>
            </a:solidFill>
            <a:prstDash val="solid"/>
            <a:headEnd type="none" len="sm" w="sm"/>
            <a:tailEnd type="none" len="sm" w="sm"/>
          </a:ln>
        </p:spPr>
      </p:sp>
      <p:sp>
        <p:nvSpPr>
          <p:cNvPr name="AutoShape 10" id="10"/>
          <p:cNvSpPr/>
          <p:nvPr/>
        </p:nvSpPr>
        <p:spPr>
          <a:xfrm flipH="true">
            <a:off x="286571" y="912548"/>
            <a:ext cx="396527" cy="0"/>
          </a:xfrm>
          <a:prstGeom prst="line">
            <a:avLst/>
          </a:prstGeom>
          <a:ln cap="flat" w="19050">
            <a:solidFill>
              <a:srgbClr val="6C6F84"/>
            </a:solidFill>
            <a:prstDash val="solid"/>
            <a:headEnd type="none" len="sm" w="sm"/>
            <a:tailEnd type="none" len="sm" w="sm"/>
          </a:ln>
        </p:spPr>
      </p:sp>
      <p:sp>
        <p:nvSpPr>
          <p:cNvPr name="AutoShape 11" id="11"/>
          <p:cNvSpPr/>
          <p:nvPr/>
        </p:nvSpPr>
        <p:spPr>
          <a:xfrm flipH="true">
            <a:off x="17594850" y="912548"/>
            <a:ext cx="406579" cy="0"/>
          </a:xfrm>
          <a:prstGeom prst="line">
            <a:avLst/>
          </a:prstGeom>
          <a:ln cap="flat" w="19050">
            <a:solidFill>
              <a:srgbClr val="6C6F84"/>
            </a:solidFill>
            <a:prstDash val="solid"/>
            <a:headEnd type="none" len="sm" w="sm"/>
            <a:tailEnd type="none" len="sm" w="sm"/>
          </a:ln>
        </p:spPr>
      </p:sp>
      <p:sp>
        <p:nvSpPr>
          <p:cNvPr name="AutoShape 12" id="12"/>
          <p:cNvSpPr/>
          <p:nvPr/>
        </p:nvSpPr>
        <p:spPr>
          <a:xfrm flipH="true">
            <a:off x="286571" y="9351336"/>
            <a:ext cx="396527" cy="0"/>
          </a:xfrm>
          <a:prstGeom prst="line">
            <a:avLst/>
          </a:prstGeom>
          <a:ln cap="flat" w="19050">
            <a:solidFill>
              <a:srgbClr val="6C6F84"/>
            </a:solidFill>
            <a:prstDash val="solid"/>
            <a:headEnd type="none" len="sm" w="sm"/>
            <a:tailEnd type="none" len="sm" w="sm"/>
          </a:ln>
        </p:spPr>
      </p:sp>
      <p:sp>
        <p:nvSpPr>
          <p:cNvPr name="AutoShape 13" id="13"/>
          <p:cNvSpPr/>
          <p:nvPr/>
        </p:nvSpPr>
        <p:spPr>
          <a:xfrm flipH="true">
            <a:off x="17599876" y="9351336"/>
            <a:ext cx="401553" cy="0"/>
          </a:xfrm>
          <a:prstGeom prst="line">
            <a:avLst/>
          </a:prstGeom>
          <a:ln cap="flat" w="19050">
            <a:solidFill>
              <a:srgbClr val="6C6F84"/>
            </a:solidFill>
            <a:prstDash val="solid"/>
            <a:headEnd type="none" len="sm" w="sm"/>
            <a:tailEnd type="none" len="sm" w="sm"/>
          </a:ln>
        </p:spPr>
      </p:sp>
      <p:sp>
        <p:nvSpPr>
          <p:cNvPr name="AutoShape 14" id="14"/>
          <p:cNvSpPr/>
          <p:nvPr/>
        </p:nvSpPr>
        <p:spPr>
          <a:xfrm flipH="true" flipV="true">
            <a:off x="6947161" y="1552941"/>
            <a:ext cx="0" cy="817085"/>
          </a:xfrm>
          <a:prstGeom prst="line">
            <a:avLst/>
          </a:prstGeom>
          <a:ln cap="flat" w="19050">
            <a:solidFill>
              <a:srgbClr val="6C6F84"/>
            </a:solidFill>
            <a:prstDash val="solid"/>
            <a:headEnd type="none" len="sm" w="sm"/>
            <a:tailEnd type="none" len="sm" w="sm"/>
          </a:ln>
        </p:spPr>
      </p:sp>
      <p:sp>
        <p:nvSpPr>
          <p:cNvPr name="TextBox 15" id="15"/>
          <p:cNvSpPr txBox="true"/>
          <p:nvPr/>
        </p:nvSpPr>
        <p:spPr>
          <a:xfrm rot="0">
            <a:off x="3264539" y="1577867"/>
            <a:ext cx="3391149" cy="547884"/>
          </a:xfrm>
          <a:prstGeom prst="rect">
            <a:avLst/>
          </a:prstGeom>
        </p:spPr>
        <p:txBody>
          <a:bodyPr anchor="t" rtlCol="false" tIns="0" lIns="0" bIns="0" rIns="0">
            <a:spAutoFit/>
          </a:bodyPr>
          <a:lstStyle/>
          <a:p>
            <a:pPr algn="l">
              <a:lnSpc>
                <a:spcPts val="4643"/>
              </a:lnSpc>
              <a:spcBef>
                <a:spcPct val="0"/>
              </a:spcBef>
            </a:pPr>
            <a:r>
              <a:rPr lang="en-US" b="true" sz="2902" spc="435">
                <a:solidFill>
                  <a:srgbClr val="2D8BBA"/>
                </a:solidFill>
                <a:latin typeface="ZEN角ゴシックNEW Bold"/>
                <a:ea typeface="ZEN角ゴシックNEW Bold"/>
                <a:cs typeface="ZEN角ゴシックNEW Bold"/>
                <a:sym typeface="ZEN角ゴシックNEW Bold"/>
              </a:rPr>
              <a:t>マーケティング</a:t>
            </a:r>
          </a:p>
        </p:txBody>
      </p:sp>
      <p:sp>
        <p:nvSpPr>
          <p:cNvPr name="TextBox 16" id="16"/>
          <p:cNvSpPr txBox="true"/>
          <p:nvPr/>
        </p:nvSpPr>
        <p:spPr>
          <a:xfrm rot="0">
            <a:off x="7471036" y="1505316"/>
            <a:ext cx="9369559" cy="824865"/>
          </a:xfrm>
          <a:prstGeom prst="rect">
            <a:avLst/>
          </a:prstGeom>
        </p:spPr>
        <p:txBody>
          <a:bodyPr anchor="t" rtlCol="false" tIns="0" lIns="0" bIns="0" rIns="0">
            <a:spAutoFit/>
          </a:bodyPr>
          <a:lstStyle/>
          <a:p>
            <a:pPr algn="l">
              <a:lnSpc>
                <a:spcPts val="3359"/>
              </a:lnSpc>
            </a:pPr>
            <a:r>
              <a:rPr lang="en-US" sz="2399" spc="359" b="true">
                <a:solidFill>
                  <a:srgbClr val="6C6F84"/>
                </a:solidFill>
                <a:latin typeface="ZEN角ゴシックNEW Medium"/>
                <a:ea typeface="ZEN角ゴシックNEW Medium"/>
                <a:cs typeface="ZEN角ゴシックNEW Medium"/>
                <a:sym typeface="ZEN角ゴシックNEW Medium"/>
              </a:rPr>
              <a:t>競合との比較してみても</a:t>
            </a:r>
          </a:p>
          <a:p>
            <a:pPr algn="l">
              <a:lnSpc>
                <a:spcPts val="3359"/>
              </a:lnSpc>
            </a:pPr>
            <a:r>
              <a:rPr lang="en-US" sz="2399" spc="359" b="true">
                <a:solidFill>
                  <a:srgbClr val="6C6F84"/>
                </a:solidFill>
                <a:latin typeface="ZEN角ゴシックNEW Medium"/>
                <a:ea typeface="ZEN角ゴシックNEW Medium"/>
                <a:cs typeface="ZEN角ゴシックNEW Medium"/>
                <a:sym typeface="ZEN角ゴシックNEW Medium"/>
              </a:rPr>
              <a:t>昨年は最高の伸び率を記録している</a:t>
            </a:r>
          </a:p>
        </p:txBody>
      </p:sp>
      <p:sp>
        <p:nvSpPr>
          <p:cNvPr name="TextBox 17" id="17"/>
          <p:cNvSpPr txBox="true"/>
          <p:nvPr/>
        </p:nvSpPr>
        <p:spPr>
          <a:xfrm rot="0">
            <a:off x="1639376" y="929070"/>
            <a:ext cx="1625164" cy="1714500"/>
          </a:xfrm>
          <a:prstGeom prst="rect">
            <a:avLst/>
          </a:prstGeom>
        </p:spPr>
        <p:txBody>
          <a:bodyPr anchor="t" rtlCol="false" tIns="0" lIns="0" bIns="0" rIns="0">
            <a:spAutoFit/>
          </a:bodyPr>
          <a:lstStyle/>
          <a:p>
            <a:pPr algn="l" marL="0" indent="0" lvl="0">
              <a:lnSpc>
                <a:spcPts val="12599"/>
              </a:lnSpc>
            </a:pPr>
            <a:r>
              <a:rPr lang="en-US" b="true" sz="9000">
                <a:solidFill>
                  <a:srgbClr val="6C6F84"/>
                </a:solidFill>
                <a:latin typeface="Futura Bold"/>
                <a:ea typeface="Futura Bold"/>
                <a:cs typeface="Futura Bold"/>
                <a:sym typeface="Futura Bold"/>
              </a:rPr>
              <a:t>02</a:t>
            </a:r>
          </a:p>
        </p:txBody>
      </p:sp>
      <p:pic>
        <p:nvPicPr>
          <p:cNvPr name="Picture 18" id="18"/>
          <p:cNvPicPr>
            <a:picLocks noChangeAspect="true"/>
          </p:cNvPicPr>
          <p:nvPr/>
        </p:nvPicPr>
        <p:blipFill>
          <a:blip r:embed="rId2"/>
          <a:stretch>
            <a:fillRect/>
          </a:stretch>
        </p:blipFill>
        <p:spPr>
          <a:xfrm rot="0">
            <a:off x="1314915" y="1691148"/>
            <a:ext cx="15658170" cy="8610443"/>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AutoShape 3" id="3"/>
          <p:cNvSpPr/>
          <p:nvPr/>
        </p:nvSpPr>
        <p:spPr>
          <a:xfrm flipV="true">
            <a:off x="921286" y="1150736"/>
            <a:ext cx="0" cy="7962411"/>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17356662" y="1150736"/>
            <a:ext cx="0" cy="7962411"/>
          </a:xfrm>
          <a:prstGeom prst="line">
            <a:avLst/>
          </a:prstGeom>
          <a:ln cap="flat" w="19050">
            <a:solidFill>
              <a:srgbClr val="FFFFFF"/>
            </a:solidFill>
            <a:prstDash val="solid"/>
            <a:headEnd type="none" len="sm" w="sm"/>
            <a:tailEnd type="none" len="sm" w="sm"/>
          </a:ln>
        </p:spPr>
      </p:sp>
      <p:sp>
        <p:nvSpPr>
          <p:cNvPr name="AutoShape 5" id="5"/>
          <p:cNvSpPr/>
          <p:nvPr/>
        </p:nvSpPr>
        <p:spPr>
          <a:xfrm flipH="true">
            <a:off x="1159474" y="912548"/>
            <a:ext cx="15958999"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159474" y="9351336"/>
            <a:ext cx="15964025" cy="0"/>
          </a:xfrm>
          <a:prstGeom prst="line">
            <a:avLst/>
          </a:prstGeom>
          <a:ln cap="flat" w="19050">
            <a:solidFill>
              <a:srgbClr val="FFFFFF"/>
            </a:solidFill>
            <a:prstDash val="solid"/>
            <a:headEnd type="none" len="sm" w="sm"/>
            <a:tailEnd type="none" len="sm" w="sm"/>
          </a:ln>
        </p:spPr>
      </p:sp>
      <p:sp>
        <p:nvSpPr>
          <p:cNvPr name="AutoShape 7" id="7"/>
          <p:cNvSpPr/>
          <p:nvPr/>
        </p:nvSpPr>
        <p:spPr>
          <a:xfrm flipV="true">
            <a:off x="921286" y="272639"/>
            <a:ext cx="0" cy="401721"/>
          </a:xfrm>
          <a:prstGeom prst="line">
            <a:avLst/>
          </a:prstGeom>
          <a:ln cap="flat" w="19050">
            <a:solidFill>
              <a:srgbClr val="FFFFFF"/>
            </a:solidFill>
            <a:prstDash val="solid"/>
            <a:headEnd type="none" len="sm" w="sm"/>
            <a:tailEnd type="none" len="sm" w="sm"/>
          </a:ln>
        </p:spPr>
      </p:sp>
      <p:sp>
        <p:nvSpPr>
          <p:cNvPr name="AutoShape 8" id="8"/>
          <p:cNvSpPr/>
          <p:nvPr/>
        </p:nvSpPr>
        <p:spPr>
          <a:xfrm flipV="true">
            <a:off x="17356662" y="272639"/>
            <a:ext cx="0" cy="401721"/>
          </a:xfrm>
          <a:prstGeom prst="line">
            <a:avLst/>
          </a:prstGeom>
          <a:ln cap="flat" w="19050">
            <a:solidFill>
              <a:srgbClr val="FFFFFF"/>
            </a:solidFill>
            <a:prstDash val="solid"/>
            <a:headEnd type="none" len="sm" w="sm"/>
            <a:tailEnd type="none" len="sm" w="sm"/>
          </a:ln>
        </p:spPr>
      </p:sp>
      <p:sp>
        <p:nvSpPr>
          <p:cNvPr name="AutoShape 9" id="9"/>
          <p:cNvSpPr/>
          <p:nvPr/>
        </p:nvSpPr>
        <p:spPr>
          <a:xfrm flipV="true">
            <a:off x="921286" y="9589524"/>
            <a:ext cx="0" cy="411078"/>
          </a:xfrm>
          <a:prstGeom prst="line">
            <a:avLst/>
          </a:prstGeom>
          <a:ln cap="flat" w="19050">
            <a:solidFill>
              <a:srgbClr val="FFFFFF"/>
            </a:solidFill>
            <a:prstDash val="solid"/>
            <a:headEnd type="none" len="sm" w="sm"/>
            <a:tailEnd type="none" len="sm" w="sm"/>
          </a:ln>
        </p:spPr>
      </p:sp>
      <p:sp>
        <p:nvSpPr>
          <p:cNvPr name="AutoShape 10" id="10"/>
          <p:cNvSpPr/>
          <p:nvPr/>
        </p:nvSpPr>
        <p:spPr>
          <a:xfrm flipV="true">
            <a:off x="17356662" y="9589524"/>
            <a:ext cx="0" cy="411078"/>
          </a:xfrm>
          <a:prstGeom prst="line">
            <a:avLst/>
          </a:prstGeom>
          <a:ln cap="flat" w="19050">
            <a:solidFill>
              <a:srgbClr val="FFFFFF"/>
            </a:solidFill>
            <a:prstDash val="solid"/>
            <a:headEnd type="none" len="sm" w="sm"/>
            <a:tailEnd type="none" len="sm" w="sm"/>
          </a:ln>
        </p:spPr>
      </p:sp>
      <p:sp>
        <p:nvSpPr>
          <p:cNvPr name="AutoShape 11" id="11"/>
          <p:cNvSpPr/>
          <p:nvPr/>
        </p:nvSpPr>
        <p:spPr>
          <a:xfrm flipH="true">
            <a:off x="286571" y="912548"/>
            <a:ext cx="396527" cy="0"/>
          </a:xfrm>
          <a:prstGeom prst="line">
            <a:avLst/>
          </a:prstGeom>
          <a:ln cap="flat" w="19050">
            <a:solidFill>
              <a:srgbClr val="FFFFFF"/>
            </a:solidFill>
            <a:prstDash val="solid"/>
            <a:headEnd type="none" len="sm" w="sm"/>
            <a:tailEnd type="none" len="sm" w="sm"/>
          </a:ln>
        </p:spPr>
      </p:sp>
      <p:sp>
        <p:nvSpPr>
          <p:cNvPr name="AutoShape 12" id="12"/>
          <p:cNvSpPr/>
          <p:nvPr/>
        </p:nvSpPr>
        <p:spPr>
          <a:xfrm flipH="true">
            <a:off x="17594850" y="912548"/>
            <a:ext cx="406579" cy="0"/>
          </a:xfrm>
          <a:prstGeom prst="line">
            <a:avLst/>
          </a:prstGeom>
          <a:ln cap="flat" w="19050">
            <a:solidFill>
              <a:srgbClr val="FFFFFF"/>
            </a:solidFill>
            <a:prstDash val="solid"/>
            <a:headEnd type="none" len="sm" w="sm"/>
            <a:tailEnd type="none" len="sm" w="sm"/>
          </a:ln>
        </p:spPr>
      </p:sp>
      <p:sp>
        <p:nvSpPr>
          <p:cNvPr name="AutoShape 13" id="13"/>
          <p:cNvSpPr/>
          <p:nvPr/>
        </p:nvSpPr>
        <p:spPr>
          <a:xfrm flipH="true">
            <a:off x="286571" y="9351336"/>
            <a:ext cx="396527" cy="0"/>
          </a:xfrm>
          <a:prstGeom prst="line">
            <a:avLst/>
          </a:prstGeom>
          <a:ln cap="flat" w="19050">
            <a:solidFill>
              <a:srgbClr val="FFFFFF"/>
            </a:solidFill>
            <a:prstDash val="solid"/>
            <a:headEnd type="none" len="sm" w="sm"/>
            <a:tailEnd type="none" len="sm" w="sm"/>
          </a:ln>
        </p:spPr>
      </p:sp>
      <p:sp>
        <p:nvSpPr>
          <p:cNvPr name="AutoShape 14" id="14"/>
          <p:cNvSpPr/>
          <p:nvPr/>
        </p:nvSpPr>
        <p:spPr>
          <a:xfrm flipH="true">
            <a:off x="17599876" y="9351336"/>
            <a:ext cx="401553" cy="0"/>
          </a:xfrm>
          <a:prstGeom prst="line">
            <a:avLst/>
          </a:prstGeom>
          <a:ln cap="flat" w="19050">
            <a:solidFill>
              <a:srgbClr val="FFFFFF"/>
            </a:solidFill>
            <a:prstDash val="solid"/>
            <a:headEnd type="none" len="sm" w="sm"/>
            <a:tailEnd type="none" len="sm" w="sm"/>
          </a:ln>
        </p:spPr>
      </p:sp>
      <p:sp>
        <p:nvSpPr>
          <p:cNvPr name="TextBox 15" id="15"/>
          <p:cNvSpPr txBox="true"/>
          <p:nvPr/>
        </p:nvSpPr>
        <p:spPr>
          <a:xfrm rot="0">
            <a:off x="9164964" y="4006864"/>
            <a:ext cx="7454105" cy="866656"/>
          </a:xfrm>
          <a:prstGeom prst="rect">
            <a:avLst/>
          </a:prstGeom>
        </p:spPr>
        <p:txBody>
          <a:bodyPr anchor="t" rtlCol="false" tIns="0" lIns="0" bIns="0" rIns="0">
            <a:spAutoFit/>
          </a:bodyPr>
          <a:lstStyle/>
          <a:p>
            <a:pPr algn="l">
              <a:lnSpc>
                <a:spcPts val="7203"/>
              </a:lnSpc>
              <a:spcBef>
                <a:spcPct val="0"/>
              </a:spcBef>
            </a:pPr>
            <a:r>
              <a:rPr lang="en-US" b="true" sz="4502" spc="675">
                <a:solidFill>
                  <a:srgbClr val="FFFFFF"/>
                </a:solidFill>
                <a:latin typeface="ZEN角ゴシックNEW Bold"/>
                <a:ea typeface="ZEN角ゴシックNEW Bold"/>
                <a:cs typeface="ZEN角ゴシックNEW Bold"/>
                <a:sym typeface="ZEN角ゴシックNEW Bold"/>
              </a:rPr>
              <a:t>問題点と改善策</a:t>
            </a:r>
          </a:p>
        </p:txBody>
      </p:sp>
      <p:sp>
        <p:nvSpPr>
          <p:cNvPr name="TextBox 16" id="16"/>
          <p:cNvSpPr txBox="true"/>
          <p:nvPr/>
        </p:nvSpPr>
        <p:spPr>
          <a:xfrm rot="0">
            <a:off x="9231639" y="4947838"/>
            <a:ext cx="7387430" cy="774700"/>
          </a:xfrm>
          <a:prstGeom prst="rect">
            <a:avLst/>
          </a:prstGeom>
        </p:spPr>
        <p:txBody>
          <a:bodyPr anchor="t" rtlCol="false" tIns="0" lIns="0" bIns="0" rIns="0">
            <a:spAutoFit/>
          </a:bodyPr>
          <a:lstStyle/>
          <a:p>
            <a:pPr algn="l">
              <a:lnSpc>
                <a:spcPts val="3200"/>
              </a:lnSpc>
            </a:pPr>
            <a:r>
              <a:rPr lang="en-US" sz="2000" spc="300" b="true">
                <a:solidFill>
                  <a:srgbClr val="FFFFFF"/>
                </a:solidFill>
                <a:latin typeface="ZEN角ゴシックNEW Medium"/>
                <a:ea typeface="ZEN角ゴシックNEW Medium"/>
                <a:cs typeface="ZEN角ゴシックNEW Medium"/>
                <a:sym typeface="ZEN角ゴシックNEW Medium"/>
              </a:rPr>
              <a:t>今回のサービスについて</a:t>
            </a:r>
          </a:p>
          <a:p>
            <a:pPr algn="l">
              <a:lnSpc>
                <a:spcPts val="3200"/>
              </a:lnSpc>
            </a:pPr>
            <a:r>
              <a:rPr lang="en-US" sz="2000" spc="300" b="true">
                <a:solidFill>
                  <a:srgbClr val="FFFFFF"/>
                </a:solidFill>
                <a:latin typeface="ZEN角ゴシックNEW Medium"/>
                <a:ea typeface="ZEN角ゴシックNEW Medium"/>
                <a:cs typeface="ZEN角ゴシックNEW Medium"/>
                <a:sym typeface="ZEN角ゴシックNEW Medium"/>
              </a:rPr>
              <a:t>問題点と改善策を分析しました</a:t>
            </a:r>
          </a:p>
        </p:txBody>
      </p:sp>
      <p:sp>
        <p:nvSpPr>
          <p:cNvPr name="AutoShape 17" id="17"/>
          <p:cNvSpPr/>
          <p:nvPr/>
        </p:nvSpPr>
        <p:spPr>
          <a:xfrm flipH="true" flipV="true">
            <a:off x="7772904" y="4325140"/>
            <a:ext cx="0" cy="1397398"/>
          </a:xfrm>
          <a:prstGeom prst="line">
            <a:avLst/>
          </a:prstGeom>
          <a:ln cap="flat" w="19050">
            <a:solidFill>
              <a:srgbClr val="FFFFFF"/>
            </a:solidFill>
            <a:prstDash val="solid"/>
            <a:headEnd type="none" len="sm" w="sm"/>
            <a:tailEnd type="none" len="sm" w="sm"/>
          </a:ln>
        </p:spPr>
      </p:sp>
      <p:sp>
        <p:nvSpPr>
          <p:cNvPr name="TextBox 18" id="18"/>
          <p:cNvSpPr txBox="true"/>
          <p:nvPr/>
        </p:nvSpPr>
        <p:spPr>
          <a:xfrm rot="0">
            <a:off x="4666136" y="3288146"/>
            <a:ext cx="2723762" cy="2890759"/>
          </a:xfrm>
          <a:prstGeom prst="rect">
            <a:avLst/>
          </a:prstGeom>
        </p:spPr>
        <p:txBody>
          <a:bodyPr anchor="t" rtlCol="false" tIns="0" lIns="0" bIns="0" rIns="0">
            <a:spAutoFit/>
          </a:bodyPr>
          <a:lstStyle/>
          <a:p>
            <a:pPr algn="l" marL="0" indent="0" lvl="0">
              <a:lnSpc>
                <a:spcPts val="21266"/>
              </a:lnSpc>
            </a:pPr>
            <a:r>
              <a:rPr lang="en-US" b="true" sz="15190">
                <a:solidFill>
                  <a:srgbClr val="6C6F84"/>
                </a:solidFill>
                <a:latin typeface="Futura Bold"/>
                <a:ea typeface="Futura Bold"/>
                <a:cs typeface="Futura Bold"/>
                <a:sym typeface="Futura Bold"/>
              </a:rPr>
              <a:t>03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DAGjn0kQpjM</dc:identifier>
  <dcterms:modified xsi:type="dcterms:W3CDTF">2011-08-01T06:04:30Z</dcterms:modified>
  <cp:revision>1</cp:revision>
</cp:coreProperties>
</file>